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23"/>
  </p:notesMasterIdLst>
  <p:handoutMasterIdLst>
    <p:handoutMasterId r:id="rId24"/>
  </p:handoutMasterIdLst>
  <p:sldIdLst>
    <p:sldId id="256" r:id="rId2"/>
    <p:sldId id="334" r:id="rId3"/>
    <p:sldId id="343" r:id="rId4"/>
    <p:sldId id="345" r:id="rId5"/>
    <p:sldId id="347" r:id="rId6"/>
    <p:sldId id="335" r:id="rId7"/>
    <p:sldId id="332" r:id="rId8"/>
    <p:sldId id="336" r:id="rId9"/>
    <p:sldId id="315" r:id="rId10"/>
    <p:sldId id="280" r:id="rId11"/>
    <p:sldId id="297" r:id="rId12"/>
    <p:sldId id="333" r:id="rId13"/>
    <p:sldId id="296" r:id="rId14"/>
    <p:sldId id="301" r:id="rId15"/>
    <p:sldId id="322" r:id="rId16"/>
    <p:sldId id="324" r:id="rId17"/>
    <p:sldId id="350" r:id="rId18"/>
    <p:sldId id="329" r:id="rId19"/>
    <p:sldId id="330" r:id="rId20"/>
    <p:sldId id="331" r:id="rId21"/>
    <p:sldId id="258" r:id="rId22"/>
  </p:sldIdLst>
  <p:sldSz cx="9144000" cy="6858000" type="screen4x3"/>
  <p:notesSz cx="6797675" cy="9928225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66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634" autoAdjust="0"/>
    <p:restoredTop sz="94709" autoAdjust="0"/>
  </p:normalViewPr>
  <p:slideViewPr>
    <p:cSldViewPr>
      <p:cViewPr>
        <p:scale>
          <a:sx n="75" d="100"/>
          <a:sy n="75" d="100"/>
        </p:scale>
        <p:origin x="-150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285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75" d="100"/>
          <a:sy n="75" d="100"/>
        </p:scale>
        <p:origin x="-1566" y="-366"/>
      </p:cViewPr>
      <p:guideLst>
        <p:guide orient="horz" pos="3126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D54FDB46-5C2B-49EE-8D88-779F43D7837E}" type="datetimeFigureOut">
              <a:rPr lang="cs-CZ"/>
              <a:pPr>
                <a:defRPr/>
              </a:pPr>
              <a:t>4.11.2013</a:t>
            </a:fld>
            <a:endParaRPr lang="cs-CZ"/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E25BCF7F-B765-4938-B1B4-07BEF9706FA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2F31AA1-F9DB-46AE-AF6A-D6755F745337}" type="datetimeFigureOut">
              <a:rPr lang="cs-CZ"/>
              <a:pPr>
                <a:defRPr/>
              </a:pPr>
              <a:t>4.11.2013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F225064-ADA1-46F8-AE18-C51B1AC8770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b="1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b="1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b="1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b="1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Rectangle 3"/>
          <p:cNvSpPr>
            <a:spLocks noGrp="1"/>
          </p:cNvSpPr>
          <p:nvPr>
            <p:ph type="body" idx="1"/>
          </p:nvPr>
        </p:nvSpPr>
        <p:spPr bwMode="auto">
          <a:xfrm>
            <a:off x="661988" y="4459288"/>
            <a:ext cx="5438775" cy="4467225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5B30B4-B76E-4629-87F2-7D4DFFA5A993}" type="datetime1">
              <a:rPr lang="cs-CZ"/>
              <a:pPr>
                <a:defRPr/>
              </a:pPr>
              <a:t>4.11.2013</a:t>
            </a:fld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D9F5BF-E40F-4FD6-A8A6-D85C3BEFD3C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push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50988B-63CA-41F7-BD8D-9199841D563C}" type="datetime1">
              <a:rPr lang="cs-CZ"/>
              <a:pPr>
                <a:defRPr/>
              </a:pPr>
              <a:t>4.11.2013</a:t>
            </a:fld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0ACD43-E5FF-4FF2-9348-2752824FD78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push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13FE02-005E-427F-AB84-880A45D742F7}" type="datetime1">
              <a:rPr lang="cs-CZ"/>
              <a:pPr>
                <a:defRPr/>
              </a:pPr>
              <a:t>4.11.2013</a:t>
            </a:fld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E155CD-66B7-4DB2-B297-C5BA27CB256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push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6F7C6-0D65-465D-B275-B0A81F24AB5A}" type="datetime1">
              <a:rPr lang="cs-CZ"/>
              <a:pPr>
                <a:defRPr/>
              </a:pPr>
              <a:t>4.11.2013</a:t>
            </a:fld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4699E-24FF-48B6-BA41-E32C4DFAD46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push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05E4E-EE29-4414-9455-02EEB21B7E27}" type="datetime1">
              <a:rPr lang="cs-CZ"/>
              <a:pPr>
                <a:defRPr/>
              </a:pPr>
              <a:t>4.11.2013</a:t>
            </a:fld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6C325F-D93E-40AF-B0B7-D06CA75C0E9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push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B3CC93-21EC-448A-BA5C-7724DB46F11C}" type="datetime1">
              <a:rPr lang="cs-CZ"/>
              <a:pPr>
                <a:defRPr/>
              </a:pPr>
              <a:t>4.11.2013</a:t>
            </a:fld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30BBE7-35CF-4394-8449-7A912C44AF1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push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34570-98A9-4236-8B5C-CA76A049FA4F}" type="datetime1">
              <a:rPr lang="cs-CZ"/>
              <a:pPr>
                <a:defRPr/>
              </a:pPr>
              <a:t>4.11.2013</a:t>
            </a:fld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02BCA6-BB96-4CEB-847C-0938DDC87A7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push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854BC0-60B1-4497-A79E-3308DD39B2FA}" type="datetime1">
              <a:rPr lang="cs-CZ"/>
              <a:pPr>
                <a:defRPr/>
              </a:pPr>
              <a:t>4.11.2013</a:t>
            </a:fld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5844B1-FF31-481A-9655-6038372F606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push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72E275-04E9-4622-9AB9-2407AF4E42F9}" type="datetime1">
              <a:rPr lang="cs-CZ"/>
              <a:pPr>
                <a:defRPr/>
              </a:pPr>
              <a:t>4.11.2013</a:t>
            </a:fld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4A6A43-CE2F-4C68-8989-81134314E4B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push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C7B40A-EC89-4AC1-8358-C5C76538F035}" type="datetime1">
              <a:rPr lang="cs-CZ"/>
              <a:pPr>
                <a:defRPr/>
              </a:pPr>
              <a:t>4.11.2013</a:t>
            </a:fld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7370A0-D3AF-4982-A0FC-A5B99A6798D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push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39745-DC49-4944-9769-04D39E889CAF}" type="datetime1">
              <a:rPr lang="cs-CZ"/>
              <a:pPr>
                <a:defRPr/>
              </a:pPr>
              <a:t>4.11.2013</a:t>
            </a:fld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5D949A-7DD4-439E-87B3-56857840D66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push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054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fld id="{8844652E-3382-40A8-BDEB-1B1EC9FB864B}" type="datetime1">
              <a:rPr lang="cs-CZ"/>
              <a:pPr>
                <a:defRPr/>
              </a:pPr>
              <a:t>4.11.2013</a:t>
            </a:fld>
            <a:endParaRPr lang="cs-CZ"/>
          </a:p>
        </p:txBody>
      </p:sp>
      <p:sp>
        <p:nvSpPr>
          <p:cNvPr id="1054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54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8ECA9B0-4852-4A54-8468-845A746EC4F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>
    <p:push dir="d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571500" y="1428750"/>
            <a:ext cx="6664325" cy="1525588"/>
          </a:xfrm>
        </p:spPr>
        <p:txBody>
          <a:bodyPr/>
          <a:lstStyle/>
          <a:p>
            <a:pPr algn="l"/>
            <a:r>
              <a:rPr lang="cs-CZ" sz="3600" b="1" smtClean="0"/>
              <a:t>Veřejné zakázky a nejčastější pochybení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684213" y="3286125"/>
            <a:ext cx="6400800" cy="175101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cs-CZ" sz="2500" b="1" smtClean="0"/>
              <a:t>Tomáš Mikulecký</a:t>
            </a:r>
          </a:p>
          <a:p>
            <a:pPr marL="0" indent="0" eaLnBrk="1" hangingPunct="1">
              <a:buFontTx/>
              <a:buNone/>
            </a:pPr>
            <a:r>
              <a:rPr lang="cs-CZ" sz="2500" smtClean="0"/>
              <a:t>Oddělení veřejných zakázek</a:t>
            </a:r>
          </a:p>
          <a:p>
            <a:pPr marL="0" indent="0" eaLnBrk="1" hangingPunct="1">
              <a:buFontTx/>
              <a:buNone/>
            </a:pPr>
            <a:r>
              <a:rPr lang="cs-CZ" sz="2500" smtClean="0"/>
              <a:t>Státní fond životního prostředí ČR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692150"/>
            <a:ext cx="8064500" cy="1152525"/>
          </a:xfrm>
        </p:spPr>
        <p:txBody>
          <a:bodyPr/>
          <a:lstStyle/>
          <a:p>
            <a:pPr eaLnBrk="1" hangingPunct="1"/>
            <a:r>
              <a:rPr lang="cs-CZ" sz="3200" b="1" u="sng" smtClean="0">
                <a:solidFill>
                  <a:srgbClr val="006699"/>
                </a:solidFill>
              </a:rPr>
              <a:t/>
            </a:r>
            <a:br>
              <a:rPr lang="cs-CZ" sz="3200" b="1" u="sng" smtClean="0">
                <a:solidFill>
                  <a:srgbClr val="006699"/>
                </a:solidFill>
              </a:rPr>
            </a:br>
            <a:r>
              <a:rPr lang="cs-CZ" sz="3200" b="1" u="sng" smtClean="0">
                <a:solidFill>
                  <a:srgbClr val="006699"/>
                </a:solidFill>
              </a:rPr>
              <a:t>Limity veřejných zakázek (podlimitní/ zakázky malého rozsahu</a:t>
            </a:r>
            <a:r>
              <a:rPr lang="cs-CZ" sz="2800" b="1" u="sng" smtClean="0">
                <a:solidFill>
                  <a:srgbClr val="006699"/>
                </a:solidFill>
              </a:rPr>
              <a:t>)</a:t>
            </a:r>
            <a:br>
              <a:rPr lang="cs-CZ" sz="2800" b="1" u="sng" smtClean="0">
                <a:solidFill>
                  <a:srgbClr val="006699"/>
                </a:solidFill>
              </a:rPr>
            </a:br>
            <a:endParaRPr lang="cs-CZ" sz="3200" b="1" u="sng" smtClean="0">
              <a:solidFill>
                <a:srgbClr val="006699"/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5750" y="1989138"/>
            <a:ext cx="8501063" cy="4511675"/>
          </a:xfrm>
        </p:spPr>
        <p:txBody>
          <a:bodyPr/>
          <a:lstStyle/>
          <a:p>
            <a:pPr marL="812800" indent="-635000" eaLnBrk="1" hangingPunct="1">
              <a:buFontTx/>
              <a:buNone/>
              <a:defRPr/>
            </a:pPr>
            <a:r>
              <a:rPr lang="cs-CZ" sz="2800" dirty="0" smtClean="0"/>
              <a:t>Dodávky a služby</a:t>
            </a:r>
          </a:p>
          <a:p>
            <a:pPr marL="812800" indent="-635000" eaLnBrk="1" hangingPunct="1">
              <a:defRPr/>
            </a:pPr>
            <a:r>
              <a:rPr lang="cs-CZ" sz="2800" dirty="0" smtClean="0"/>
              <a:t>1.000.000,- Kč bez DPH</a:t>
            </a:r>
          </a:p>
          <a:p>
            <a:pPr marL="812800" indent="-635000" eaLnBrk="1" hangingPunct="1">
              <a:defRPr/>
            </a:pPr>
            <a:endParaRPr lang="cs-CZ" sz="2800" dirty="0" smtClean="0"/>
          </a:p>
          <a:p>
            <a:pPr marL="812800" indent="-635000" eaLnBrk="1" hangingPunct="1">
              <a:buFontTx/>
              <a:buNone/>
              <a:defRPr/>
            </a:pPr>
            <a:r>
              <a:rPr lang="cs-CZ" sz="2800" dirty="0" smtClean="0"/>
              <a:t>Stavební práce</a:t>
            </a:r>
          </a:p>
          <a:p>
            <a:pPr marL="812800" indent="-635000" eaLnBrk="1" hangingPunct="1">
              <a:defRPr/>
            </a:pPr>
            <a:r>
              <a:rPr lang="cs-CZ" sz="2800" dirty="0" smtClean="0"/>
              <a:t>3.000.000,- Kč bez DPH</a:t>
            </a:r>
          </a:p>
          <a:p>
            <a:pPr marL="0" indent="0" algn="just" eaLnBrk="1" hangingPunct="1">
              <a:lnSpc>
                <a:spcPct val="80000"/>
              </a:lnSpc>
              <a:buFontTx/>
              <a:buNone/>
              <a:defRPr/>
            </a:pPr>
            <a:endParaRPr lang="cs-CZ" sz="2800" dirty="0" smtClean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dpis 2"/>
          <p:cNvSpPr>
            <a:spLocks noGrp="1"/>
          </p:cNvSpPr>
          <p:nvPr>
            <p:ph type="title" idx="4294967295"/>
          </p:nvPr>
        </p:nvSpPr>
        <p:spPr>
          <a:xfrm>
            <a:off x="468313" y="476250"/>
            <a:ext cx="8229600" cy="1512888"/>
          </a:xfrm>
        </p:spPr>
        <p:txBody>
          <a:bodyPr/>
          <a:lstStyle/>
          <a:p>
            <a:pPr eaLnBrk="1" hangingPunct="1"/>
            <a:r>
              <a:rPr lang="cs-CZ" sz="3200" b="1" u="sng" smtClean="0">
                <a:solidFill>
                  <a:srgbClr val="006699"/>
                </a:solidFill>
              </a:rPr>
              <a:t>Limity VZ dle závazných pokynů</a:t>
            </a:r>
            <a:br>
              <a:rPr lang="cs-CZ" sz="3200" b="1" u="sng" smtClean="0">
                <a:solidFill>
                  <a:srgbClr val="006699"/>
                </a:solidFill>
              </a:rPr>
            </a:br>
            <a:endParaRPr lang="cs-CZ" sz="3200" b="1" u="sng" smtClean="0">
              <a:solidFill>
                <a:srgbClr val="006699"/>
              </a:solidFill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557338"/>
            <a:ext cx="8229600" cy="4568825"/>
          </a:xfrm>
        </p:spPr>
        <p:txBody>
          <a:bodyPr/>
          <a:lstStyle/>
          <a:p>
            <a:pPr lvl="1" eaLnBrk="1" hangingPunct="1">
              <a:buFontTx/>
              <a:buChar char="-"/>
            </a:pPr>
            <a:endParaRPr lang="cs-CZ" sz="1800" b="1" smtClean="0">
              <a:solidFill>
                <a:srgbClr val="006699"/>
              </a:solidFill>
            </a:endParaRPr>
          </a:p>
          <a:p>
            <a:pPr lvl="1" eaLnBrk="1" hangingPunct="1">
              <a:buFontTx/>
              <a:buChar char="-"/>
            </a:pPr>
            <a:endParaRPr lang="cs-CZ" sz="1600" b="1" smtClean="0"/>
          </a:p>
          <a:p>
            <a:pPr lvl="1" eaLnBrk="1" hangingPunct="1">
              <a:buFontTx/>
              <a:buChar char="-"/>
            </a:pPr>
            <a:endParaRPr lang="cs-CZ" sz="1300" b="1" smtClean="0"/>
          </a:p>
          <a:p>
            <a:pPr lvl="1" eaLnBrk="1" hangingPunct="1">
              <a:buFontTx/>
              <a:buChar char="-"/>
            </a:pPr>
            <a:endParaRPr lang="cs-CZ" sz="2400" b="1" smtClean="0"/>
          </a:p>
        </p:txBody>
      </p:sp>
      <p:sp>
        <p:nvSpPr>
          <p:cNvPr id="12292" name="Rectangle 3"/>
          <p:cNvSpPr>
            <a:spLocks noChangeArrowheads="1"/>
          </p:cNvSpPr>
          <p:nvPr/>
        </p:nvSpPr>
        <p:spPr bwMode="auto">
          <a:xfrm>
            <a:off x="285750" y="1785938"/>
            <a:ext cx="8501063" cy="435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257300" lvl="3">
              <a:lnSpc>
                <a:spcPct val="90000"/>
              </a:lnSpc>
              <a:spcBef>
                <a:spcPct val="20000"/>
              </a:spcBef>
            </a:pPr>
            <a:endParaRPr lang="cs-CZ" sz="1600" b="1"/>
          </a:p>
          <a:p>
            <a:pPr>
              <a:lnSpc>
                <a:spcPct val="90000"/>
              </a:lnSpc>
            </a:pPr>
            <a:r>
              <a:rPr lang="cs-CZ" sz="2700" b="1"/>
              <a:t>zakázky malého rozsahu</a:t>
            </a:r>
            <a:r>
              <a:rPr lang="cs-CZ" sz="2700"/>
              <a:t>:</a:t>
            </a:r>
          </a:p>
          <a:p>
            <a:pPr>
              <a:lnSpc>
                <a:spcPct val="90000"/>
              </a:lnSpc>
            </a:pPr>
            <a:r>
              <a:rPr lang="pl-PL" sz="2700"/>
              <a:t>1. kategorie</a:t>
            </a:r>
          </a:p>
          <a:p>
            <a:pPr>
              <a:lnSpc>
                <a:spcPct val="90000"/>
              </a:lnSpc>
            </a:pPr>
            <a:r>
              <a:rPr lang="pl-PL" sz="2700"/>
              <a:t>	do 200.000 Kč  bez DPH (stav. 600.000 Kč)</a:t>
            </a:r>
          </a:p>
          <a:p>
            <a:pPr>
              <a:lnSpc>
                <a:spcPct val="90000"/>
              </a:lnSpc>
            </a:pPr>
            <a:r>
              <a:rPr lang="pl-PL" sz="2700"/>
              <a:t>2. kategorie </a:t>
            </a:r>
          </a:p>
          <a:p>
            <a:pPr>
              <a:lnSpc>
                <a:spcPct val="90000"/>
              </a:lnSpc>
            </a:pPr>
            <a:r>
              <a:rPr lang="pl-PL" sz="2700"/>
              <a:t>	do 1.000.000 Kč  bez DPH (stav. 3.000.000 Kč) </a:t>
            </a:r>
          </a:p>
          <a:p>
            <a:pPr>
              <a:lnSpc>
                <a:spcPct val="90000"/>
              </a:lnSpc>
            </a:pPr>
            <a:endParaRPr lang="pl-PL" sz="2700"/>
          </a:p>
          <a:p>
            <a:pPr>
              <a:lnSpc>
                <a:spcPct val="90000"/>
              </a:lnSpc>
            </a:pPr>
            <a:endParaRPr lang="pl-PL" sz="2700"/>
          </a:p>
          <a:p>
            <a:pPr>
              <a:lnSpc>
                <a:spcPct val="90000"/>
              </a:lnSpc>
            </a:pPr>
            <a:r>
              <a:rPr lang="pl-PL" sz="2700" b="1"/>
              <a:t>zakázky s vyšší hodnotou:</a:t>
            </a:r>
          </a:p>
          <a:p>
            <a:pPr>
              <a:lnSpc>
                <a:spcPct val="90000"/>
              </a:lnSpc>
            </a:pPr>
            <a:r>
              <a:rPr lang="pl-PL" sz="2700"/>
              <a:t>1. kategorie do 10.000.000 Kč  bez DPH</a:t>
            </a:r>
          </a:p>
          <a:p>
            <a:pPr>
              <a:lnSpc>
                <a:spcPct val="90000"/>
              </a:lnSpc>
            </a:pPr>
            <a:r>
              <a:rPr lang="pl-PL" sz="2700"/>
              <a:t>2. kategorie nad 10.000.000 Kč  bez DPH</a:t>
            </a:r>
            <a:endParaRPr lang="cs-CZ" sz="2700"/>
          </a:p>
          <a:p>
            <a:pPr algn="just">
              <a:lnSpc>
                <a:spcPct val="90000"/>
              </a:lnSpc>
              <a:spcBef>
                <a:spcPct val="20000"/>
              </a:spcBef>
            </a:pPr>
            <a:endParaRPr lang="cs-CZ" sz="280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4" descr="pozadí prezentac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218487" cy="1858962"/>
          </a:xfrm>
        </p:spPr>
        <p:txBody>
          <a:bodyPr/>
          <a:lstStyle/>
          <a:p>
            <a:pPr eaLnBrk="1" hangingPunct="1"/>
            <a:r>
              <a:rPr lang="cs-CZ" sz="3200" b="1" u="sng" smtClean="0">
                <a:solidFill>
                  <a:srgbClr val="006699"/>
                </a:solidFill>
              </a:rPr>
              <a:t>AD 3. Nesprávné dělení zakázek</a:t>
            </a:r>
            <a:endParaRPr lang="cs-CZ" sz="3200" smtClean="0"/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276475"/>
            <a:ext cx="8374062" cy="3560763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defRPr/>
            </a:pPr>
            <a:r>
              <a:rPr lang="cs-CZ" sz="2800" dirty="0" smtClean="0"/>
              <a:t>nadlimitní zakázku na stavební práce na několik objektů nelze rozdělit na více podlimitních</a:t>
            </a:r>
          </a:p>
          <a:p>
            <a:pPr marL="0" indent="0" algn="just" eaLnBrk="1" hangingPunct="1">
              <a:lnSpc>
                <a:spcPct val="90000"/>
              </a:lnSpc>
              <a:buFontTx/>
              <a:buNone/>
              <a:defRPr/>
            </a:pPr>
            <a:endParaRPr lang="cs-CZ" sz="2800" dirty="0" smtClean="0"/>
          </a:p>
          <a:p>
            <a:pPr algn="just" eaLnBrk="1" hangingPunct="1">
              <a:lnSpc>
                <a:spcPct val="90000"/>
              </a:lnSpc>
              <a:defRPr/>
            </a:pPr>
            <a:r>
              <a:rPr lang="cs-CZ" sz="2800" dirty="0" smtClean="0"/>
              <a:t>pokud mezi jednotlivými plněními prokazatelně existuje věcná, časová, místní i funkční souvislost, jedná se o jednu veřejnou zakázku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cs-CZ" sz="2800" dirty="0" smtClean="0"/>
          </a:p>
        </p:txBody>
      </p:sp>
    </p:spTree>
  </p:cSld>
  <p:clrMapOvr>
    <a:masterClrMapping/>
  </p:clrMapOvr>
  <p:transition>
    <p:push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00188" y="642938"/>
            <a:ext cx="5857875" cy="857250"/>
          </a:xfrm>
        </p:spPr>
        <p:txBody>
          <a:bodyPr/>
          <a:lstStyle/>
          <a:p>
            <a:pPr eaLnBrk="1" hangingPunct="1"/>
            <a:r>
              <a:rPr lang="cs-CZ" sz="3200" b="1" u="sng" smtClean="0">
                <a:solidFill>
                  <a:srgbClr val="006699"/>
                </a:solidFill>
              </a:rPr>
              <a:t>AD 4. Stanovení nevhodných kvalifikačních předpokladů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28625" y="1785938"/>
            <a:ext cx="7961313" cy="43576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endParaRPr lang="cs-CZ" sz="2800" smtClean="0"/>
          </a:p>
          <a:p>
            <a:pPr algn="just" eaLnBrk="1" hangingPunct="1">
              <a:lnSpc>
                <a:spcPct val="90000"/>
              </a:lnSpc>
              <a:spcBef>
                <a:spcPct val="50000"/>
              </a:spcBef>
            </a:pPr>
            <a:r>
              <a:rPr lang="cs-CZ" sz="2800" smtClean="0"/>
              <a:t>Stanovení nevhodných kvalifikačních předpokladů </a:t>
            </a:r>
          </a:p>
          <a:p>
            <a:pPr algn="just" eaLnBrk="1" hangingPunct="1">
              <a:lnSpc>
                <a:spcPct val="90000"/>
              </a:lnSpc>
              <a:spcBef>
                <a:spcPct val="50000"/>
              </a:spcBef>
            </a:pPr>
            <a:r>
              <a:rPr lang="cs-CZ" sz="2800" smtClean="0"/>
              <a:t>Stanovení takových předpokladů, které neodpovídají předmětu a rozsahu zakázky</a:t>
            </a:r>
          </a:p>
          <a:p>
            <a:pPr algn="just" eaLnBrk="1" hangingPunct="1">
              <a:lnSpc>
                <a:spcPct val="90000"/>
              </a:lnSpc>
              <a:spcBef>
                <a:spcPct val="50000"/>
              </a:spcBef>
            </a:pPr>
            <a:r>
              <a:rPr lang="cs-CZ" sz="2800" smtClean="0"/>
              <a:t>Neuvedení „limitních“ hodnot těchto předpokladů</a:t>
            </a:r>
            <a:endParaRPr lang="cs-CZ" b="1" smtClean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642938"/>
            <a:ext cx="8064500" cy="857250"/>
          </a:xfrm>
        </p:spPr>
        <p:txBody>
          <a:bodyPr/>
          <a:lstStyle/>
          <a:p>
            <a:pPr eaLnBrk="1" hangingPunct="1"/>
            <a:r>
              <a:rPr lang="cs-CZ" sz="3200" b="1" u="sng" smtClean="0">
                <a:solidFill>
                  <a:srgbClr val="006699"/>
                </a:solidFill>
              </a:rPr>
              <a:t/>
            </a:r>
            <a:br>
              <a:rPr lang="cs-CZ" sz="3200" b="1" u="sng" smtClean="0">
                <a:solidFill>
                  <a:srgbClr val="006699"/>
                </a:solidFill>
              </a:rPr>
            </a:br>
            <a:r>
              <a:rPr lang="cs-CZ" sz="3200" b="1" u="sng" smtClean="0">
                <a:solidFill>
                  <a:srgbClr val="006699"/>
                </a:solidFill>
              </a:rPr>
              <a:t>AD 5. Netransparentní stanovení kritérií pro omezení počtu kvalifikovaných zájemců (sektorový zadavatel)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5750" y="1714500"/>
            <a:ext cx="8501063" cy="47863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800" smtClean="0"/>
              <a:t>	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cs-CZ" sz="2600" smtClean="0"/>
              <a:t>    Míra naplnění úrovně prokázaných technických předpokladů (nad rámec minimálně požadované úrovně) 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cs-CZ" sz="2600" smtClean="0"/>
              <a:t>X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cs-CZ" sz="2600" smtClean="0"/>
              <a:t>	Počet ukončených zakázek za posledních 5 let, přičemž každá zakázka do 30 mil (včetně) Kč  získá 1 bod a každá zakázka od 30 do 50 mil (včetně) Kč 1,5 bodu a každá zakázky nad 50 mil Kč získá 2 body vše bez DPH)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642938"/>
            <a:ext cx="8064500" cy="857250"/>
          </a:xfrm>
        </p:spPr>
        <p:txBody>
          <a:bodyPr/>
          <a:lstStyle/>
          <a:p>
            <a:pPr eaLnBrk="1" hangingPunct="1"/>
            <a:r>
              <a:rPr lang="cs-CZ" sz="3200" b="1" u="sng" smtClean="0">
                <a:solidFill>
                  <a:srgbClr val="006699"/>
                </a:solidFill>
              </a:rPr>
              <a:t>AD 6. Stanovení a specifikace nevhodných hodnotících kritérií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5750" y="1714500"/>
            <a:ext cx="8501063" cy="4786313"/>
          </a:xfrm>
        </p:spPr>
        <p:txBody>
          <a:bodyPr/>
          <a:lstStyle/>
          <a:p>
            <a:pPr algn="just" eaLnBrk="1" hangingPunct="1"/>
            <a:r>
              <a:rPr lang="cs-CZ" sz="2700" smtClean="0"/>
              <a:t>Reference – zkušenosti, příp. dalších kvalifikačních předpokladů</a:t>
            </a:r>
          </a:p>
          <a:p>
            <a:pPr algn="just" eaLnBrk="1" hangingPunct="1"/>
            <a:r>
              <a:rPr lang="cs-CZ" sz="2700" smtClean="0"/>
              <a:t>Plán organizace výstavby (bez další specifikace)</a:t>
            </a:r>
          </a:p>
          <a:p>
            <a:pPr algn="just" eaLnBrk="1" hangingPunct="1"/>
            <a:r>
              <a:rPr lang="cs-CZ" sz="2700" smtClean="0"/>
              <a:t>Termín (bez další specifikace)</a:t>
            </a:r>
          </a:p>
          <a:p>
            <a:pPr algn="just" eaLnBrk="1" hangingPunct="1"/>
            <a:r>
              <a:rPr lang="cs-CZ" sz="2700" smtClean="0"/>
              <a:t>Sankce (od 1. 4. 2012 zákonem výslovně zakázáno)</a:t>
            </a:r>
          </a:p>
          <a:p>
            <a:pPr algn="just" eaLnBrk="1" hangingPunct="1"/>
            <a:r>
              <a:rPr lang="cs-CZ" sz="2700" smtClean="0"/>
              <a:t>Neuvedení mezních hodnot těchto kritérií, příp. uvedení mezních hodnot na základě násobku průměru z nabídnutých hodnot uchazeči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642938"/>
            <a:ext cx="8064500" cy="857250"/>
          </a:xfrm>
        </p:spPr>
        <p:txBody>
          <a:bodyPr/>
          <a:lstStyle/>
          <a:p>
            <a:pPr eaLnBrk="1" hangingPunct="1"/>
            <a:r>
              <a:rPr lang="cs-CZ" sz="3200" b="1" u="sng" smtClean="0">
                <a:solidFill>
                  <a:srgbClr val="006699"/>
                </a:solidFill>
              </a:rPr>
              <a:t>Stanovení a specifikace hodnotících kritérií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5750" y="1714500"/>
            <a:ext cx="8501063" cy="4786313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cs-CZ" sz="2400" i="1" dirty="0" smtClean="0"/>
              <a:t>	</a:t>
            </a:r>
            <a:r>
              <a:rPr lang="cs-CZ" sz="2700" dirty="0" smtClean="0"/>
              <a:t>Dílčí hodnotící kritéria: cena (60%) a termín (40%). Vítězí nabídka s cenou 19 milionů a termínem zhotovení 3 měsíce, jako druhá se umístila nabídka s cenou 14 milionů a termínem 5 měsíců a jako třetí nabídka s cenou 13,5 milionů a termínem 6 měsíců. </a:t>
            </a:r>
          </a:p>
          <a:p>
            <a:pPr eaLnBrk="1" hangingPunct="1">
              <a:buFontTx/>
              <a:buNone/>
              <a:defRPr/>
            </a:pPr>
            <a:r>
              <a:rPr lang="cs-CZ" sz="2700" dirty="0" smtClean="0"/>
              <a:t>	</a:t>
            </a:r>
          </a:p>
          <a:p>
            <a:pPr eaLnBrk="1" hangingPunct="1">
              <a:buFontTx/>
              <a:buNone/>
              <a:defRPr/>
            </a:pPr>
            <a:r>
              <a:rPr lang="cs-CZ" sz="2700" dirty="0" smtClean="0"/>
              <a:t>	Je toto ekonomicky výhodné?</a:t>
            </a:r>
          </a:p>
          <a:p>
            <a:pPr marL="0" indent="0" algn="just" eaLnBrk="1" hangingPunct="1">
              <a:lnSpc>
                <a:spcPct val="80000"/>
              </a:lnSpc>
              <a:buFontTx/>
              <a:buNone/>
              <a:defRPr/>
            </a:pPr>
            <a:endParaRPr lang="cs-CZ" sz="2400" dirty="0" smtClean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642938"/>
            <a:ext cx="8064500" cy="857250"/>
          </a:xfrm>
        </p:spPr>
        <p:txBody>
          <a:bodyPr/>
          <a:lstStyle/>
          <a:p>
            <a:pPr eaLnBrk="1" hangingPunct="1"/>
            <a:r>
              <a:rPr lang="cs-CZ" sz="3200" b="1" u="sng" smtClean="0">
                <a:solidFill>
                  <a:srgbClr val="006699"/>
                </a:solidFill>
              </a:rPr>
              <a:t>Nejčastější pochybení </a:t>
            </a:r>
            <a:br>
              <a:rPr lang="cs-CZ" sz="3200" b="1" u="sng" smtClean="0">
                <a:solidFill>
                  <a:srgbClr val="006699"/>
                </a:solidFill>
              </a:rPr>
            </a:br>
            <a:r>
              <a:rPr lang="cs-CZ" sz="3200" b="1" u="sng" smtClean="0">
                <a:solidFill>
                  <a:srgbClr val="006699"/>
                </a:solidFill>
              </a:rPr>
              <a:t>v průběhu zadávacího řízení</a:t>
            </a:r>
            <a:endParaRPr lang="cs-CZ" sz="3200" u="sng" smtClean="0">
              <a:solidFill>
                <a:srgbClr val="006699"/>
              </a:solidFill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5750" y="1714500"/>
            <a:ext cx="8501063" cy="4786313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cs-CZ" sz="2400" smtClean="0"/>
              <a:t>Netransparentní omezení počtu kvalifikovaných zájemců</a:t>
            </a:r>
          </a:p>
          <a:p>
            <a:pPr algn="just" eaLnBrk="1" hangingPunct="1">
              <a:lnSpc>
                <a:spcPct val="80000"/>
              </a:lnSpc>
            </a:pPr>
            <a:r>
              <a:rPr lang="cs-CZ" sz="2400" smtClean="0"/>
              <a:t>Vyřazení nabídek z důvodu nesplnění formálních požadavků (např. nesvázaná nabídka)</a:t>
            </a:r>
          </a:p>
          <a:p>
            <a:pPr algn="just" eaLnBrk="1" hangingPunct="1">
              <a:lnSpc>
                <a:spcPct val="80000"/>
              </a:lnSpc>
            </a:pPr>
            <a:r>
              <a:rPr lang="cs-CZ" sz="2400" smtClean="0"/>
              <a:t>Nedodržení zásady rovného zacházení (vyzvat k doplnění/nevyzvat vždy všechny uchazeče)</a:t>
            </a:r>
          </a:p>
          <a:p>
            <a:pPr algn="just" eaLnBrk="1" hangingPunct="1">
              <a:lnSpc>
                <a:spcPct val="80000"/>
              </a:lnSpc>
            </a:pPr>
            <a:r>
              <a:rPr lang="cs-CZ" sz="2400" smtClean="0"/>
              <a:t>Nedodržování zákonných lhůt nebo jejich nesprávné počítání</a:t>
            </a:r>
          </a:p>
          <a:p>
            <a:pPr algn="just" eaLnBrk="1" hangingPunct="1">
              <a:lnSpc>
                <a:spcPct val="80000"/>
              </a:lnSpc>
            </a:pPr>
            <a:r>
              <a:rPr lang="cs-CZ" sz="2400" smtClean="0"/>
              <a:t>Neodeslání oznámení o výběru nejvhodnější nabídky uchazečům</a:t>
            </a:r>
          </a:p>
          <a:p>
            <a:pPr algn="just" eaLnBrk="1" hangingPunct="1">
              <a:lnSpc>
                <a:spcPct val="80000"/>
              </a:lnSpc>
            </a:pPr>
            <a:r>
              <a:rPr lang="cs-CZ" sz="2400" smtClean="0"/>
              <a:t>Neodeslání rozhodnutí o vyloučení uchazečům</a:t>
            </a:r>
          </a:p>
          <a:p>
            <a:pPr algn="just" eaLnBrk="1" hangingPunct="1">
              <a:lnSpc>
                <a:spcPct val="80000"/>
              </a:lnSpc>
            </a:pPr>
            <a:r>
              <a:rPr lang="cs-CZ" sz="2400" smtClean="0"/>
              <a:t>Neodeslání oznámení o uzavření smlouvy</a:t>
            </a:r>
          </a:p>
          <a:p>
            <a:pPr algn="just" eaLnBrk="1" hangingPunct="1">
              <a:lnSpc>
                <a:spcPct val="80000"/>
              </a:lnSpc>
            </a:pPr>
            <a:r>
              <a:rPr lang="cs-CZ" sz="2400" smtClean="0"/>
              <a:t>Na výzvě k předložení nabídek chybí datum vyvěšení a sejmutí z úřední desky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4" descr="pozadí prezentac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3600" u="sng" smtClean="0">
                <a:solidFill>
                  <a:srgbClr val="006699"/>
                </a:solidFill>
              </a:rPr>
              <a:t/>
            </a:r>
            <a:br>
              <a:rPr lang="cs-CZ" sz="3600" u="sng" smtClean="0">
                <a:solidFill>
                  <a:srgbClr val="006699"/>
                </a:solidFill>
              </a:rPr>
            </a:br>
            <a:r>
              <a:rPr lang="cs-CZ" sz="3600" u="sng" smtClean="0">
                <a:solidFill>
                  <a:srgbClr val="006699"/>
                </a:solidFill>
              </a:rPr>
              <a:t>Změny smluv na plnění VZ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66700" indent="-266700" algn="just" eaLnBrk="1" hangingPunct="1">
              <a:lnSpc>
                <a:spcPct val="80000"/>
              </a:lnSpc>
              <a:buFontTx/>
              <a:buNone/>
              <a:defRPr/>
            </a:pPr>
            <a:r>
              <a:rPr lang="cs-CZ" sz="2400" b="1" dirty="0" smtClean="0"/>
              <a:t>Je možné provádět pouze nepodstatné změny.</a:t>
            </a:r>
          </a:p>
          <a:p>
            <a:pPr marL="266700" indent="-266700" algn="just" eaLnBrk="1" hangingPunct="1">
              <a:lnSpc>
                <a:spcPct val="80000"/>
              </a:lnSpc>
              <a:buFontTx/>
              <a:buNone/>
              <a:defRPr/>
            </a:pPr>
            <a:r>
              <a:rPr lang="cs-CZ" sz="2400" b="1" dirty="0" smtClean="0"/>
              <a:t>Změna VZ </a:t>
            </a:r>
            <a:r>
              <a:rPr lang="cs-CZ" sz="2400" dirty="0" smtClean="0"/>
              <a:t>během doby trvání </a:t>
            </a:r>
            <a:r>
              <a:rPr lang="cs-CZ" sz="2400" b="1" dirty="0" smtClean="0"/>
              <a:t>je podstatná</a:t>
            </a:r>
            <a:r>
              <a:rPr lang="cs-CZ" sz="2400" dirty="0" smtClean="0"/>
              <a:t>, pokud by:</a:t>
            </a:r>
          </a:p>
          <a:p>
            <a:pPr marL="266700" indent="-266700" algn="just" eaLnBrk="1" hangingPunct="1">
              <a:lnSpc>
                <a:spcPct val="80000"/>
              </a:lnSpc>
              <a:buFontTx/>
              <a:buNone/>
              <a:defRPr/>
            </a:pPr>
            <a:endParaRPr lang="cs-CZ" sz="2400" dirty="0" smtClean="0"/>
          </a:p>
          <a:p>
            <a:pPr marL="266700" indent="-266700" algn="just" eaLnBrk="1" hangingPunct="1">
              <a:lnSpc>
                <a:spcPct val="80000"/>
              </a:lnSpc>
              <a:defRPr/>
            </a:pPr>
            <a:r>
              <a:rPr lang="cs-CZ" sz="2400" b="1" dirty="0"/>
              <a:t>r</a:t>
            </a:r>
            <a:r>
              <a:rPr lang="cs-CZ" sz="2400" b="1" dirty="0" smtClean="0"/>
              <a:t>ozšířila předmět VZ o služby (dodávky, stavební práce), </a:t>
            </a:r>
            <a:r>
              <a:rPr lang="cs-CZ" sz="2400" b="1" dirty="0"/>
              <a:t>které původně nebyly předpokládány.</a:t>
            </a:r>
          </a:p>
          <a:p>
            <a:pPr marL="0" indent="0" algn="just" eaLnBrk="1" hangingPunct="1">
              <a:lnSpc>
                <a:spcPct val="80000"/>
              </a:lnSpc>
              <a:buFontTx/>
              <a:buNone/>
              <a:defRPr/>
            </a:pPr>
            <a:r>
              <a:rPr lang="cs-CZ" sz="2400" dirty="0" smtClean="0"/>
              <a:t> </a:t>
            </a:r>
          </a:p>
          <a:p>
            <a:pPr marL="266700" indent="-266700" algn="just" eaLnBrk="1" hangingPunct="1">
              <a:lnSpc>
                <a:spcPct val="80000"/>
              </a:lnSpc>
              <a:defRPr/>
            </a:pPr>
            <a:r>
              <a:rPr lang="cs-CZ" sz="2400" dirty="0"/>
              <a:t>z</a:t>
            </a:r>
            <a:r>
              <a:rPr lang="cs-CZ" sz="2400" dirty="0" smtClean="0"/>
              <a:t>a použití v původním zadávacím řízení umožnila </a:t>
            </a:r>
            <a:r>
              <a:rPr lang="cs-CZ" sz="2400" b="1" dirty="0" smtClean="0"/>
              <a:t>účast  jiných uchazečů</a:t>
            </a:r>
            <a:r>
              <a:rPr lang="cs-CZ" sz="2400" dirty="0" smtClean="0"/>
              <a:t> než těch, kteří byli původně připuštěni, nebo mohla </a:t>
            </a:r>
            <a:r>
              <a:rPr lang="cs-CZ" sz="2400" b="1" dirty="0" smtClean="0"/>
              <a:t>ovlivnit výběr nejvhodnější nabídky</a:t>
            </a:r>
            <a:r>
              <a:rPr lang="cs-CZ" sz="2400" dirty="0" smtClean="0"/>
              <a:t>. </a:t>
            </a:r>
          </a:p>
          <a:p>
            <a:pPr marL="0" indent="0" algn="just" eaLnBrk="1" hangingPunct="1">
              <a:lnSpc>
                <a:spcPct val="80000"/>
              </a:lnSpc>
              <a:buFontTx/>
              <a:buNone/>
              <a:defRPr/>
            </a:pPr>
            <a:endParaRPr lang="cs-CZ" sz="2400" dirty="0" smtClean="0"/>
          </a:p>
          <a:p>
            <a:pPr marL="266700" indent="-266700" algn="just" eaLnBrk="1" hangingPunct="1">
              <a:lnSpc>
                <a:spcPct val="80000"/>
              </a:lnSpc>
              <a:defRPr/>
            </a:pPr>
            <a:r>
              <a:rPr lang="cs-CZ" sz="2400" dirty="0" smtClean="0"/>
              <a:t>způsobem, který nebyl v podmínkách původní zakázky předpokládán, </a:t>
            </a:r>
            <a:r>
              <a:rPr lang="cs-CZ" sz="2400" b="1" dirty="0" smtClean="0"/>
              <a:t>měnila</a:t>
            </a:r>
            <a:r>
              <a:rPr lang="cs-CZ" sz="2400" dirty="0" smtClean="0"/>
              <a:t> </a:t>
            </a:r>
            <a:r>
              <a:rPr lang="cs-CZ" sz="2400" b="1" dirty="0" smtClean="0"/>
              <a:t>ekonomickou rovnováhu smlouvy</a:t>
            </a:r>
            <a:r>
              <a:rPr lang="cs-CZ" sz="2400" dirty="0" smtClean="0"/>
              <a:t> ve prospěch vybraného uchazeče.</a:t>
            </a:r>
          </a:p>
        </p:txBody>
      </p:sp>
    </p:spTree>
  </p:cSld>
  <p:clrMapOvr>
    <a:masterClrMapping/>
  </p:clrMapOvr>
  <p:transition>
    <p:push dir="d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4" descr="pozadí prezentac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3600" u="sng" smtClean="0">
                <a:solidFill>
                  <a:srgbClr val="006699"/>
                </a:solidFill>
              </a:rPr>
              <a:t/>
            </a:r>
            <a:br>
              <a:rPr lang="cs-CZ" sz="3600" u="sng" smtClean="0">
                <a:solidFill>
                  <a:srgbClr val="006699"/>
                </a:solidFill>
              </a:rPr>
            </a:br>
            <a:r>
              <a:rPr lang="cs-CZ" sz="3200" u="sng" smtClean="0">
                <a:solidFill>
                  <a:srgbClr val="006699"/>
                </a:solidFill>
              </a:rPr>
              <a:t>Změny smluv na plnění VZ - příklady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cs-CZ" sz="2200" b="1" smtClean="0"/>
              <a:t>vícepráce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cs-CZ" sz="2200" smtClean="0"/>
              <a:t>	musí být splněny podmínky pro použití jednacího řízení bez uveřejnění podle 23 odst. 7 ZVZ</a:t>
            </a:r>
          </a:p>
          <a:p>
            <a:pPr algn="just" eaLnBrk="1" hangingPunct="1">
              <a:lnSpc>
                <a:spcPct val="80000"/>
              </a:lnSpc>
            </a:pPr>
            <a:r>
              <a:rPr lang="cs-CZ" sz="2200" b="1" smtClean="0"/>
              <a:t>méněpráce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cs-CZ" sz="2200" smtClean="0"/>
              <a:t>	musí zůstat zachováno pořadí uchazečů: nemůže být ze zakázky vyjmuta část, kterou měl vítězný uchazeč „naceněnu“ méně než uchazeč jiný a při hodnocení nabídek bez této části by zvítězil uchazeč jiný. např.: zakázka má 2 části vítěz obě nacení za 5 mil. Kč, druhý nacení část A za 4,9 mil. a část B za 5,2 mil. Následně nemůže dojít k situaci, že by byla realizována pouze část A. </a:t>
            </a:r>
          </a:p>
          <a:p>
            <a:pPr algn="just" eaLnBrk="1" hangingPunct="1">
              <a:lnSpc>
                <a:spcPct val="80000"/>
              </a:lnSpc>
            </a:pPr>
            <a:r>
              <a:rPr lang="cs-CZ" sz="2200" b="1" smtClean="0"/>
              <a:t>termínové změny </a:t>
            </a:r>
            <a:r>
              <a:rPr lang="cs-CZ" sz="2200" smtClean="0"/>
              <a:t>především v případě, když termín </a:t>
            </a:r>
            <a:r>
              <a:rPr lang="cs-CZ" sz="2100" smtClean="0"/>
              <a:t>byl</a:t>
            </a:r>
            <a:r>
              <a:rPr lang="cs-CZ" sz="2200" smtClean="0"/>
              <a:t> jedním z hodnotících kritérií</a:t>
            </a:r>
          </a:p>
          <a:p>
            <a:pPr algn="just" eaLnBrk="1" hangingPunct="1">
              <a:lnSpc>
                <a:spcPct val="80000"/>
              </a:lnSpc>
            </a:pPr>
            <a:r>
              <a:rPr lang="cs-CZ" sz="2200" b="1" smtClean="0"/>
              <a:t>změny dodavatele </a:t>
            </a:r>
            <a:r>
              <a:rPr lang="cs-CZ" sz="2200" smtClean="0"/>
              <a:t>(přípustné pouze v případě právního nástupce dodavatele)</a:t>
            </a:r>
          </a:p>
          <a:p>
            <a:pPr algn="just" eaLnBrk="1" hangingPunct="1">
              <a:lnSpc>
                <a:spcPct val="80000"/>
              </a:lnSpc>
            </a:pPr>
            <a:r>
              <a:rPr lang="cs-CZ" sz="2200" b="1" smtClean="0"/>
              <a:t>nesmí být měněna hospodářská rovnováha</a:t>
            </a:r>
          </a:p>
        </p:txBody>
      </p:sp>
    </p:spTree>
  </p:cSld>
  <p:clrMapOvr>
    <a:masterClrMapping/>
  </p:clrMapOvr>
  <p:transition>
    <p:push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642938"/>
            <a:ext cx="8064500" cy="857250"/>
          </a:xfrm>
        </p:spPr>
        <p:txBody>
          <a:bodyPr/>
          <a:lstStyle/>
          <a:p>
            <a:pPr eaLnBrk="1" hangingPunct="1"/>
            <a:r>
              <a:rPr lang="cs-CZ" sz="3200" b="1" u="sng" smtClean="0">
                <a:solidFill>
                  <a:srgbClr val="006699"/>
                </a:solidFill>
              </a:rPr>
              <a:t>Základní předpisy pro zadávání výběrových řízení I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5750" y="1714500"/>
            <a:ext cx="8501063" cy="4786313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cs-CZ" sz="2700" b="1" u="sng" dirty="0" smtClean="0"/>
              <a:t>Předpisy EU: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cs-CZ" sz="2700" dirty="0" smtClean="0"/>
              <a:t>nařízení Rady (ES) č. 1083/2006 o obecných ustanoveních týkajících se Evropského fondu pro regionální rozvoj, 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cs-CZ" sz="2700" dirty="0" smtClean="0"/>
              <a:t>nařízení Komise (ES) 1828/2006, (prováděcí)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cs-CZ" sz="2700" b="1" dirty="0" smtClean="0"/>
              <a:t>Nařízení Rady č. 1605/2002 o souhrnném rozpočtu ES</a:t>
            </a:r>
            <a:r>
              <a:rPr lang="cs-CZ" sz="2700" dirty="0" smtClean="0"/>
              <a:t> 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cs-CZ" sz="2700" dirty="0" smtClean="0"/>
              <a:t>Směrnice 2004/17/ES o koordinaci postupů při zadávání zakázek subjekty působícími v odvětví vodního hospodářství, energetiky, dopravy a poštovních služeb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cs-CZ" sz="2700" dirty="0" smtClean="0"/>
              <a:t>směrnice 2004/18/ES o koordinaci postupů na stavební práce, dodávky a služby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cs-CZ" sz="2800" dirty="0" smtClean="0"/>
          </a:p>
          <a:p>
            <a:pPr eaLnBrk="1" hangingPunct="1">
              <a:lnSpc>
                <a:spcPct val="80000"/>
              </a:lnSpc>
              <a:defRPr/>
            </a:pPr>
            <a:endParaRPr lang="cs-CZ" sz="2800" dirty="0" smtClean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4" descr="pozadí prezentace"/>
          <p:cNvPicPr>
            <a:picLocks noChangeAspect="1" noChangeArrowheads="1"/>
          </p:cNvPicPr>
          <p:nvPr>
            <p:ph type="body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-3175"/>
            <a:ext cx="9144000" cy="6858000"/>
          </a:xfrm>
          <a:noFill/>
        </p:spPr>
      </p:pic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3200" b="1" u="sng" smtClean="0">
                <a:solidFill>
                  <a:srgbClr val="006699"/>
                </a:solidFill>
              </a:rPr>
              <a:t>doporučení:</a:t>
            </a:r>
          </a:p>
        </p:txBody>
      </p:sp>
      <p:sp>
        <p:nvSpPr>
          <p:cNvPr id="21508" name="Text Box 5"/>
          <p:cNvSpPr txBox="1">
            <a:spLocks noChangeArrowheads="1"/>
          </p:cNvSpPr>
          <p:nvPr/>
        </p:nvSpPr>
        <p:spPr bwMode="auto">
          <a:xfrm>
            <a:off x="323850" y="1214438"/>
            <a:ext cx="8516938" cy="521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Tx/>
              <a:buChar char="•"/>
            </a:pPr>
            <a:r>
              <a:rPr lang="cs-CZ" sz="2800"/>
              <a:t> při výběru dodavatele na zpracování ZD požadovat reference</a:t>
            </a:r>
          </a:p>
          <a:p>
            <a:pPr algn="just">
              <a:buFontTx/>
              <a:buChar char="•"/>
            </a:pPr>
            <a:r>
              <a:rPr lang="cs-CZ" sz="2800"/>
              <a:t> požadovat na dodavateli ZD náhradu škody i při možném krácení či nepřidělení dotace z důvodu pochybení při zadávacím řízení</a:t>
            </a:r>
          </a:p>
          <a:p>
            <a:pPr algn="just">
              <a:buFontTx/>
              <a:buChar char="•"/>
            </a:pPr>
            <a:r>
              <a:rPr lang="cs-CZ" sz="2800"/>
              <a:t> upozornit na nutnost postupu podle směrnice MŽP pro předkládání žádostí v platném znění a podle závazných pokynů pro žadatele a příjemce podpory v OPŽP (a podle zákona 137/2006 Sb.)</a:t>
            </a:r>
          </a:p>
          <a:p>
            <a:pPr algn="just">
              <a:buFontTx/>
              <a:buChar char="•"/>
            </a:pPr>
            <a:r>
              <a:rPr lang="cs-CZ" sz="2800"/>
              <a:t> do smluv na plnění zakázky s vítězným uchazečem začlenit rozvazovací podmínku (možnost zrušení) pro případ neobdržení dotace</a:t>
            </a:r>
          </a:p>
        </p:txBody>
      </p:sp>
    </p:spTree>
  </p:cSld>
  <p:clrMapOvr>
    <a:masterClrMapping/>
  </p:clrMapOvr>
  <p:transition>
    <p:push dir="d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188" y="2924175"/>
            <a:ext cx="7921625" cy="29527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sz="2800" b="1" smtClean="0">
                <a:solidFill>
                  <a:srgbClr val="006699"/>
                </a:solidFill>
              </a:rPr>
              <a:t>Tomáš Mikulecký</a:t>
            </a:r>
          </a:p>
          <a:p>
            <a:pPr eaLnBrk="1" hangingPunct="1">
              <a:buFontTx/>
              <a:buNone/>
            </a:pPr>
            <a:endParaRPr lang="cs-CZ" sz="1600" smtClean="0"/>
          </a:p>
          <a:p>
            <a:pPr eaLnBrk="1" hangingPunct="1">
              <a:buFontTx/>
              <a:buNone/>
            </a:pPr>
            <a:r>
              <a:rPr lang="cs-CZ" sz="2800" smtClean="0"/>
              <a:t>Státní fond životního prostředí ČR</a:t>
            </a:r>
          </a:p>
          <a:p>
            <a:pPr eaLnBrk="1" hangingPunct="1">
              <a:buFontTx/>
              <a:buNone/>
            </a:pPr>
            <a:r>
              <a:rPr lang="cs-CZ" sz="2800" smtClean="0"/>
              <a:t>Olbrachtova 2006/9, 140 00 Praha 4</a:t>
            </a:r>
          </a:p>
          <a:p>
            <a:pPr eaLnBrk="1" hangingPunct="1">
              <a:buFontTx/>
              <a:buNone/>
            </a:pPr>
            <a:r>
              <a:rPr lang="cs-CZ" sz="2800" smtClean="0"/>
              <a:t>tel.: 267 994 194, fax: 272 936 676, </a:t>
            </a:r>
          </a:p>
          <a:p>
            <a:pPr eaLnBrk="1" hangingPunct="1">
              <a:buFontTx/>
              <a:buNone/>
            </a:pPr>
            <a:r>
              <a:rPr lang="cs-CZ" sz="2800" smtClean="0"/>
              <a:t>e-mail: tomas.mikulecky@sfzp.cz</a:t>
            </a:r>
            <a:r>
              <a:rPr lang="cs-CZ" sz="1600" smtClean="0"/>
              <a:t/>
            </a:r>
            <a:br>
              <a:rPr lang="cs-CZ" sz="1600" smtClean="0"/>
            </a:br>
            <a:endParaRPr lang="cs-CZ" sz="1600" smtClean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642938"/>
            <a:ext cx="8064500" cy="857250"/>
          </a:xfrm>
        </p:spPr>
        <p:txBody>
          <a:bodyPr/>
          <a:lstStyle/>
          <a:p>
            <a:pPr eaLnBrk="1" hangingPunct="1"/>
            <a:r>
              <a:rPr lang="cs-CZ" sz="3200" b="1" u="sng" smtClean="0">
                <a:solidFill>
                  <a:srgbClr val="006699"/>
                </a:solidFill>
              </a:rPr>
              <a:t>Základní předpisy pro zadávání výběrových řízení II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5750" y="1714500"/>
            <a:ext cx="8501063" cy="4786313"/>
          </a:xfrm>
        </p:spPr>
        <p:txBody>
          <a:bodyPr/>
          <a:lstStyle/>
          <a:p>
            <a:pPr marL="0" indent="0" algn="just" eaLnBrk="1" hangingPunct="1">
              <a:lnSpc>
                <a:spcPct val="80000"/>
              </a:lnSpc>
              <a:buFontTx/>
              <a:buNone/>
              <a:defRPr/>
            </a:pPr>
            <a:r>
              <a:rPr lang="cs-CZ" sz="2700" b="1" u="sng" dirty="0"/>
              <a:t>Předpisy ČR: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cs-CZ" sz="2700" dirty="0"/>
              <a:t>Zákon č. 137/2006 Sb., o veřejných zakázkách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cs-CZ" sz="2700" dirty="0"/>
              <a:t>Nařízení vlády č. 77/2008 Sb., o stanovení finančních limitů pro účely zákona o veřejných zakázkách (ve znění NV č. 447/2011 Sb.)</a:t>
            </a:r>
          </a:p>
          <a:p>
            <a:pPr marL="0" indent="0" algn="just" eaLnBrk="1" hangingPunct="1">
              <a:lnSpc>
                <a:spcPct val="80000"/>
              </a:lnSpc>
              <a:buFontTx/>
              <a:buNone/>
              <a:defRPr/>
            </a:pPr>
            <a:endParaRPr lang="cs-CZ" sz="2700" dirty="0"/>
          </a:p>
          <a:p>
            <a:pPr marL="0" indent="0" algn="just" eaLnBrk="1" hangingPunct="1">
              <a:lnSpc>
                <a:spcPct val="80000"/>
              </a:lnSpc>
              <a:buFontTx/>
              <a:buNone/>
              <a:defRPr/>
            </a:pPr>
            <a:r>
              <a:rPr lang="cs-CZ" sz="2700" b="1" u="sng" dirty="0"/>
              <a:t>Předpisy OPŽP: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cs-CZ" sz="2700" dirty="0"/>
              <a:t>Směrnice MŽP č. </a:t>
            </a:r>
            <a:r>
              <a:rPr lang="cs-CZ" sz="2700" dirty="0" smtClean="0"/>
              <a:t>12/2012</a:t>
            </a:r>
            <a:endParaRPr lang="cs-CZ" sz="2700" dirty="0"/>
          </a:p>
          <a:p>
            <a:pPr algn="just" eaLnBrk="1" hangingPunct="1">
              <a:lnSpc>
                <a:spcPct val="80000"/>
              </a:lnSpc>
              <a:defRPr/>
            </a:pPr>
            <a:r>
              <a:rPr lang="cs-CZ" sz="2700" dirty="0"/>
              <a:t>Závazné pokyny pro žadatele a příjemce podpory v OPŽP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cs-CZ" sz="2800" dirty="0" smtClean="0"/>
          </a:p>
          <a:p>
            <a:pPr eaLnBrk="1" hangingPunct="1">
              <a:lnSpc>
                <a:spcPct val="80000"/>
              </a:lnSpc>
              <a:defRPr/>
            </a:pPr>
            <a:endParaRPr lang="cs-CZ" sz="2800" dirty="0" smtClean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642938"/>
            <a:ext cx="8064500" cy="857250"/>
          </a:xfrm>
        </p:spPr>
        <p:txBody>
          <a:bodyPr/>
          <a:lstStyle/>
          <a:p>
            <a:pPr eaLnBrk="1" hangingPunct="1"/>
            <a:r>
              <a:rPr lang="cs-CZ" sz="3200" b="1" u="sng" smtClean="0">
                <a:solidFill>
                  <a:srgbClr val="006699"/>
                </a:solidFill>
              </a:rPr>
              <a:t>Specifické podmínky OPŽP I.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5750" y="1714500"/>
            <a:ext cx="8501063" cy="4786313"/>
          </a:xfrm>
        </p:spPr>
        <p:txBody>
          <a:bodyPr/>
          <a:lstStyle/>
          <a:p>
            <a:pPr algn="just" eaLnBrk="1" hangingPunct="1">
              <a:defRPr/>
            </a:pPr>
            <a:r>
              <a:rPr lang="cs-CZ" sz="2700" dirty="0">
                <a:solidFill>
                  <a:srgbClr val="000000"/>
                </a:solidFill>
              </a:rPr>
              <a:t>Základní hodnotící kritérium – ekonomická výhodnost nabídky, zde určují dílčí hodnotící kritéria - </a:t>
            </a:r>
            <a:r>
              <a:rPr lang="cs-CZ" sz="2700" dirty="0" smtClean="0">
                <a:solidFill>
                  <a:srgbClr val="000000"/>
                </a:solidFill>
              </a:rPr>
              <a:t>min</a:t>
            </a:r>
            <a:r>
              <a:rPr lang="cs-CZ" sz="2700" dirty="0">
                <a:solidFill>
                  <a:srgbClr val="000000"/>
                </a:solidFill>
              </a:rPr>
              <a:t>. váha hodnotícího kritéria cena – 60% dodávky, služby, 80% st. práce </a:t>
            </a:r>
          </a:p>
          <a:p>
            <a:pPr algn="just" eaLnBrk="1" hangingPunct="1">
              <a:defRPr/>
            </a:pPr>
            <a:r>
              <a:rPr lang="cs-CZ" sz="2700" dirty="0" smtClean="0"/>
              <a:t>příjemce podpory musí jednoznačně odůvodnit volby jednotlivých dílčích hodnotících kritérií včetně vah, resp. doložit jaký je ekonomický přínos těchto kritérií pro zadavatele</a:t>
            </a:r>
          </a:p>
          <a:p>
            <a:pPr algn="just" eaLnBrk="1" hangingPunct="1">
              <a:defRPr/>
            </a:pPr>
            <a:r>
              <a:rPr lang="cs-CZ" sz="2700" dirty="0">
                <a:solidFill>
                  <a:srgbClr val="000000"/>
                </a:solidFill>
              </a:rPr>
              <a:t>Stanovit min. a max. přípustnou hodnotu číselně vyjádřitelného hodnotícího kritéria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cs-CZ" sz="2800" dirty="0" smtClean="0"/>
          </a:p>
          <a:p>
            <a:pPr eaLnBrk="1" hangingPunct="1">
              <a:lnSpc>
                <a:spcPct val="80000"/>
              </a:lnSpc>
              <a:defRPr/>
            </a:pPr>
            <a:endParaRPr lang="cs-CZ" sz="2800" dirty="0" smtClean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642938"/>
            <a:ext cx="8064500" cy="857250"/>
          </a:xfrm>
        </p:spPr>
        <p:txBody>
          <a:bodyPr/>
          <a:lstStyle/>
          <a:p>
            <a:pPr eaLnBrk="1" hangingPunct="1"/>
            <a:r>
              <a:rPr lang="cs-CZ" sz="3200" b="1" u="sng" smtClean="0">
                <a:solidFill>
                  <a:srgbClr val="006699"/>
                </a:solidFill>
              </a:rPr>
              <a:t>Specifické podmínky OPŽP II.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5750" y="1714500"/>
            <a:ext cx="8501063" cy="4786313"/>
          </a:xfrm>
        </p:spPr>
        <p:txBody>
          <a:bodyPr/>
          <a:lstStyle/>
          <a:p>
            <a:pPr algn="just" eaLnBrk="1" hangingPunct="1">
              <a:defRPr/>
            </a:pPr>
            <a:r>
              <a:rPr lang="cs-CZ" sz="2700" dirty="0" smtClean="0">
                <a:solidFill>
                  <a:srgbClr val="000000"/>
                </a:solidFill>
              </a:rPr>
              <a:t>max</a:t>
            </a:r>
            <a:r>
              <a:rPr lang="cs-CZ" sz="2700" dirty="0">
                <a:solidFill>
                  <a:srgbClr val="000000"/>
                </a:solidFill>
              </a:rPr>
              <a:t>. podíl subdodávek u stavebních prací – 30% z </a:t>
            </a:r>
            <a:r>
              <a:rPr lang="cs-CZ" sz="2700" dirty="0" smtClean="0">
                <a:solidFill>
                  <a:srgbClr val="000000"/>
                </a:solidFill>
              </a:rPr>
              <a:t>objemu staveních nákladů akce; u zakázek zaměřených na zateplení obálek budov – 15 %</a:t>
            </a:r>
          </a:p>
          <a:p>
            <a:pPr algn="just" eaLnBrk="1" hangingPunct="1">
              <a:defRPr/>
            </a:pPr>
            <a:r>
              <a:rPr lang="cs-CZ" sz="2700" dirty="0" smtClean="0"/>
              <a:t>nevztahuje </a:t>
            </a:r>
            <a:r>
              <a:rPr lang="cs-CZ" sz="2700" dirty="0"/>
              <a:t>se § 18 odst. 1) písm. </a:t>
            </a:r>
            <a:r>
              <a:rPr lang="cs-CZ" sz="2700" dirty="0" smtClean="0"/>
              <a:t>e) </a:t>
            </a:r>
            <a:r>
              <a:rPr lang="cs-CZ" sz="2700" dirty="0"/>
              <a:t>zákona, nelze využít </a:t>
            </a:r>
            <a:r>
              <a:rPr lang="cs-CZ" sz="2700" dirty="0" err="1"/>
              <a:t>inhouse</a:t>
            </a:r>
            <a:r>
              <a:rPr lang="cs-CZ" sz="2700" dirty="0"/>
              <a:t> výjimku, tzn. nelze zadat zakázku bez realizace zadávacího řízení osobě, ve které má zadavatel výlučná majetková </a:t>
            </a:r>
            <a:r>
              <a:rPr lang="cs-CZ" sz="2700" dirty="0" smtClean="0"/>
              <a:t>práva</a:t>
            </a:r>
          </a:p>
          <a:p>
            <a:pPr algn="just" eaLnBrk="1" hangingPunct="1">
              <a:defRPr/>
            </a:pPr>
            <a:r>
              <a:rPr lang="cs-CZ" sz="2700" dirty="0" smtClean="0"/>
              <a:t>povinnost zadavatele zrušit zadávací řízení, obdrží-li ve lhůtě méně než tři nabídky</a:t>
            </a:r>
            <a:endParaRPr lang="cs-CZ" sz="2700" dirty="0"/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cs-CZ" sz="2800" dirty="0" smtClean="0"/>
          </a:p>
          <a:p>
            <a:pPr eaLnBrk="1" hangingPunct="1">
              <a:lnSpc>
                <a:spcPct val="80000"/>
              </a:lnSpc>
              <a:defRPr/>
            </a:pPr>
            <a:endParaRPr lang="cs-CZ" sz="2800" dirty="0" smtClean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2"/>
          <p:cNvSpPr>
            <a:spLocks noGrp="1"/>
          </p:cNvSpPr>
          <p:nvPr>
            <p:ph type="title" idx="4294967295"/>
          </p:nvPr>
        </p:nvSpPr>
        <p:spPr>
          <a:xfrm>
            <a:off x="468313" y="692150"/>
            <a:ext cx="8229600" cy="1143000"/>
          </a:xfrm>
        </p:spPr>
        <p:txBody>
          <a:bodyPr/>
          <a:lstStyle/>
          <a:p>
            <a:pPr eaLnBrk="1" hangingPunct="1"/>
            <a:r>
              <a:rPr lang="cs-CZ" sz="3200" b="1" u="sng" smtClean="0">
                <a:solidFill>
                  <a:srgbClr val="006699"/>
                </a:solidFill>
              </a:rPr>
              <a:t>Nejčastější pochybení </a:t>
            </a:r>
            <a:br>
              <a:rPr lang="cs-CZ" sz="3200" b="1" u="sng" smtClean="0">
                <a:solidFill>
                  <a:srgbClr val="006699"/>
                </a:solidFill>
              </a:rPr>
            </a:br>
            <a:r>
              <a:rPr lang="cs-CZ" sz="3200" b="1" u="sng" smtClean="0">
                <a:solidFill>
                  <a:srgbClr val="006699"/>
                </a:solidFill>
              </a:rPr>
              <a:t>před začátkem zadávacího řízení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95288" y="1989138"/>
            <a:ext cx="8280400" cy="4248150"/>
          </a:xfrm>
        </p:spPr>
        <p:txBody>
          <a:bodyPr/>
          <a:lstStyle/>
          <a:p>
            <a:pPr marL="609600" indent="-609600" algn="just" eaLnBrk="1" hangingPunct="1">
              <a:lnSpc>
                <a:spcPct val="80000"/>
              </a:lnSpc>
              <a:buFontTx/>
              <a:buAutoNum type="arabicPeriod"/>
            </a:pPr>
            <a:r>
              <a:rPr lang="cs-CZ" sz="2800" smtClean="0"/>
              <a:t>Nedostatečné vymezení předmětu zakázky a zadávacích podmínek</a:t>
            </a:r>
          </a:p>
          <a:p>
            <a:pPr marL="609600" indent="-609600" algn="just" eaLnBrk="1" hangingPunct="1">
              <a:lnSpc>
                <a:spcPct val="80000"/>
              </a:lnSpc>
              <a:buFontTx/>
              <a:buAutoNum type="arabicPeriod"/>
            </a:pPr>
            <a:r>
              <a:rPr lang="cs-CZ" sz="2800" smtClean="0"/>
              <a:t>Nesprávné stanovení druhu veřejné zakázky a předpokládané hodnoty veřejné zakázky</a:t>
            </a:r>
          </a:p>
          <a:p>
            <a:pPr marL="609600" indent="-609600" algn="just" eaLnBrk="1" hangingPunct="1">
              <a:lnSpc>
                <a:spcPct val="80000"/>
              </a:lnSpc>
              <a:buFontTx/>
              <a:buAutoNum type="arabicPeriod"/>
            </a:pPr>
            <a:r>
              <a:rPr lang="cs-CZ" sz="2800" smtClean="0"/>
              <a:t>Nesprávné dělení zakázek</a:t>
            </a:r>
          </a:p>
          <a:p>
            <a:pPr marL="609600" indent="-609600" algn="just" eaLnBrk="1" hangingPunct="1">
              <a:lnSpc>
                <a:spcPct val="80000"/>
              </a:lnSpc>
              <a:buFontTx/>
              <a:buAutoNum type="arabicPeriod"/>
            </a:pPr>
            <a:r>
              <a:rPr lang="cs-CZ" sz="2800" smtClean="0"/>
              <a:t>Stanovení nevhodných kvalifikačních předpokladů</a:t>
            </a:r>
          </a:p>
          <a:p>
            <a:pPr marL="609600" indent="-609600" algn="just" eaLnBrk="1" hangingPunct="1">
              <a:lnSpc>
                <a:spcPct val="80000"/>
              </a:lnSpc>
              <a:buFontTx/>
              <a:buAutoNum type="arabicPeriod"/>
            </a:pPr>
            <a:r>
              <a:rPr lang="cs-CZ" sz="2800" smtClean="0"/>
              <a:t>Netransparentní stanovení kritérií pro omezení počtu kvalifikovaných zájemců</a:t>
            </a:r>
          </a:p>
          <a:p>
            <a:pPr marL="609600" indent="-609600" algn="just" eaLnBrk="1" hangingPunct="1">
              <a:lnSpc>
                <a:spcPct val="80000"/>
              </a:lnSpc>
              <a:buFontTx/>
              <a:buAutoNum type="arabicPeriod"/>
            </a:pPr>
            <a:r>
              <a:rPr lang="cs-CZ" sz="2800" smtClean="0"/>
              <a:t>Stanovení a specifikace nevhodných hodnotících kritérií</a:t>
            </a:r>
          </a:p>
          <a:p>
            <a:pPr marL="609600" indent="-609600" algn="just" eaLnBrk="1" hangingPunct="1">
              <a:lnSpc>
                <a:spcPct val="80000"/>
              </a:lnSpc>
              <a:buFontTx/>
              <a:buAutoNum type="arabicPeriod"/>
            </a:pPr>
            <a:r>
              <a:rPr lang="cs-CZ" sz="2800" smtClean="0"/>
              <a:t>Nezákonná značková specifikace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smtClean="0"/>
          </a:p>
        </p:txBody>
      </p:sp>
      <p:sp>
        <p:nvSpPr>
          <p:cNvPr id="819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smtClean="0"/>
          </a:p>
        </p:txBody>
      </p:sp>
      <p:pic>
        <p:nvPicPr>
          <p:cNvPr id="8196" name="Picture 4" descr="pozadí prezentac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242888"/>
            <a:ext cx="9144000" cy="685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7" name="Rectangle 2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3200" b="1" u="sng">
                <a:solidFill>
                  <a:srgbClr val="006699"/>
                </a:solidFill>
              </a:rPr>
              <a:t>AD 1. Nedostatečné vymezení předmětu zakázky a zadávacích podmínek</a:t>
            </a:r>
            <a:endParaRPr lang="cs-CZ" sz="3200">
              <a:solidFill>
                <a:schemeClr val="tx2"/>
              </a:solidFill>
            </a:endParaRPr>
          </a:p>
        </p:txBody>
      </p:sp>
      <p:sp>
        <p:nvSpPr>
          <p:cNvPr id="8198" name="Rectangle 3"/>
          <p:cNvSpPr txBox="1">
            <a:spLocks noChangeArrowheads="1"/>
          </p:cNvSpPr>
          <p:nvPr/>
        </p:nvSpPr>
        <p:spPr bwMode="auto">
          <a:xfrm>
            <a:off x="395288" y="1628775"/>
            <a:ext cx="8497887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cs-CZ" sz="2800"/>
              <a:t>Nedostatečná projektová příprava – opomenutí části stavebních prací/dodávek/služeb, návrh nerealizovatelné postupy/technologie – viz. dále vícepráce</a:t>
            </a:r>
          </a:p>
          <a:p>
            <a:pPr marL="342900" indent="-342900" algn="just" eaLnBrk="0" hangingPunct="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cs-CZ" sz="2800"/>
              <a:t>Nedostatečně vymezené dodací a technické podmínky</a:t>
            </a:r>
          </a:p>
          <a:p>
            <a:pPr marL="342900" indent="-342900" algn="just" eaLnBrk="0" hangingPunct="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cs-CZ" sz="2800"/>
              <a:t>Zmatečné vymezení podmínek na zpracování nabídkové ceny (požadavek na zahrnutí dalších položek neuvedených v ZD, přičemž každý uchazeč má individuálně posoudit o jaké jde)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pozadí prezentac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620713"/>
            <a:ext cx="8229600" cy="1295400"/>
          </a:xfrm>
        </p:spPr>
        <p:txBody>
          <a:bodyPr/>
          <a:lstStyle/>
          <a:p>
            <a:pPr eaLnBrk="1" hangingPunct="1"/>
            <a:r>
              <a:rPr lang="cs-CZ" sz="3200" b="1" u="sng" smtClean="0">
                <a:solidFill>
                  <a:srgbClr val="006699"/>
                </a:solidFill>
              </a:rPr>
              <a:t>AD 2. Nesprávné stanovení druhu veřejné zakázky a její předpokládané hodnoty</a:t>
            </a:r>
            <a:endParaRPr lang="cs-CZ" sz="3200" smtClean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95288" y="2133600"/>
            <a:ext cx="8229600" cy="3705225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cs-CZ" sz="2800" smtClean="0"/>
              <a:t>Nadlimitní veřejné zakázky na dodávky a služby jsou chybně označeny jako podlimitní zakázky na stavební práce (případně jako zakázky malého rozsahu) 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cs-CZ" sz="2800" smtClean="0"/>
              <a:t>	(v rámci PO 6, kde jsou „zahradnické“ služby označovány jako Krajinné úpravy – stavební práce)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cs-CZ" sz="2800" smtClean="0"/>
              <a:t>	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642938"/>
            <a:ext cx="8064500" cy="1273175"/>
          </a:xfrm>
        </p:spPr>
        <p:txBody>
          <a:bodyPr/>
          <a:lstStyle/>
          <a:p>
            <a:pPr marL="533400" indent="-355600" eaLnBrk="1" hangingPunct="1"/>
            <a:r>
              <a:rPr lang="cs-CZ" sz="3200" b="1" u="sng" smtClean="0">
                <a:solidFill>
                  <a:srgbClr val="006699"/>
                </a:solidFill>
              </a:rPr>
              <a:t>Limity veřejných zakázek</a:t>
            </a:r>
            <a:br>
              <a:rPr lang="cs-CZ" sz="3200" b="1" u="sng" smtClean="0">
                <a:solidFill>
                  <a:srgbClr val="006699"/>
                </a:solidFill>
              </a:rPr>
            </a:br>
            <a:r>
              <a:rPr lang="cs-CZ" sz="3200" b="1" u="sng" smtClean="0">
                <a:solidFill>
                  <a:srgbClr val="006699"/>
                </a:solidFill>
              </a:rPr>
              <a:t>(nadlimitní/podlimitní)</a:t>
            </a:r>
            <a:br>
              <a:rPr lang="cs-CZ" sz="3200" b="1" u="sng" smtClean="0">
                <a:solidFill>
                  <a:srgbClr val="006699"/>
                </a:solidFill>
              </a:rPr>
            </a:br>
            <a:endParaRPr lang="cs-CZ" sz="3200" b="1" u="sng" smtClean="0">
              <a:solidFill>
                <a:srgbClr val="006699"/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5750" y="1714500"/>
            <a:ext cx="8501063" cy="4786313"/>
          </a:xfrm>
        </p:spPr>
        <p:txBody>
          <a:bodyPr/>
          <a:lstStyle/>
          <a:p>
            <a:pPr marL="533400" indent="-355600" eaLnBrk="1" hangingPunct="1">
              <a:buFontTx/>
              <a:buNone/>
            </a:pPr>
            <a:r>
              <a:rPr lang="cs-CZ" sz="2800" smtClean="0"/>
              <a:t>Od 1. 1. 2012 nově upravené výše limitů:</a:t>
            </a:r>
          </a:p>
          <a:p>
            <a:pPr marL="533400" indent="-355600" eaLnBrk="1" hangingPunct="1">
              <a:buFontTx/>
              <a:buNone/>
            </a:pPr>
            <a:endParaRPr lang="cs-CZ" sz="2800" smtClean="0"/>
          </a:p>
          <a:p>
            <a:pPr marL="533400" indent="-355600" eaLnBrk="1" hangingPunct="1">
              <a:buFontTx/>
              <a:buNone/>
            </a:pPr>
            <a:r>
              <a:rPr lang="cs-CZ" sz="2800" smtClean="0"/>
              <a:t>Dodávky a služby</a:t>
            </a:r>
          </a:p>
          <a:p>
            <a:pPr marL="533400" indent="-355600" eaLnBrk="1" hangingPunct="1"/>
            <a:r>
              <a:rPr lang="cs-CZ" sz="2800" smtClean="0"/>
              <a:t>3.256.000,- Kč - § 2 odst. 2 písm. a) a b)</a:t>
            </a:r>
          </a:p>
          <a:p>
            <a:pPr marL="533400" indent="-355600" eaLnBrk="1" hangingPunct="1"/>
            <a:r>
              <a:rPr lang="cs-CZ" sz="2800" smtClean="0"/>
              <a:t>5.010.000,- Kč - § 2 odst. 2 písm. c) a d)</a:t>
            </a:r>
          </a:p>
          <a:p>
            <a:pPr marL="533400" indent="-355600" eaLnBrk="1" hangingPunct="1"/>
            <a:r>
              <a:rPr lang="cs-CZ" sz="2800" smtClean="0"/>
              <a:t>10.021.000,- Kč pro sektorové zadavatele</a:t>
            </a:r>
          </a:p>
          <a:p>
            <a:pPr marL="533400" indent="-355600" eaLnBrk="1" hangingPunct="1">
              <a:buFontTx/>
              <a:buNone/>
            </a:pPr>
            <a:endParaRPr lang="cs-CZ" sz="2800" smtClean="0"/>
          </a:p>
          <a:p>
            <a:pPr marL="533400" indent="-355600" eaLnBrk="1" hangingPunct="1">
              <a:buFontTx/>
              <a:buNone/>
            </a:pPr>
            <a:r>
              <a:rPr lang="cs-CZ" sz="2800" smtClean="0"/>
              <a:t>Stavební práce</a:t>
            </a:r>
          </a:p>
          <a:p>
            <a:pPr marL="533400" indent="-355600" eaLnBrk="1" hangingPunct="1"/>
            <a:r>
              <a:rPr lang="cs-CZ" sz="2800" smtClean="0"/>
              <a:t>125.265.000,- Kč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9518</TotalTime>
  <Words>934</Words>
  <Application>Microsoft Office PowerPoint</Application>
  <PresentationFormat>Předvádění na obrazovce (4:3)</PresentationFormat>
  <Paragraphs>134</Paragraphs>
  <Slides>21</Slides>
  <Notes>21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4" baseType="lpstr">
      <vt:lpstr>Arial</vt:lpstr>
      <vt:lpstr>Calibri</vt:lpstr>
      <vt:lpstr>Výchozí návrh</vt:lpstr>
      <vt:lpstr>Veřejné zakázky a nejčastější pochybení</vt:lpstr>
      <vt:lpstr>Základní předpisy pro zadávání výběrových řízení I</vt:lpstr>
      <vt:lpstr>Základní předpisy pro zadávání výběrových řízení II</vt:lpstr>
      <vt:lpstr>Specifické podmínky OPŽP I.</vt:lpstr>
      <vt:lpstr>Specifické podmínky OPŽP II.</vt:lpstr>
      <vt:lpstr>Nejčastější pochybení  před začátkem zadávacího řízení</vt:lpstr>
      <vt:lpstr>Snímek 7</vt:lpstr>
      <vt:lpstr>AD 2. Nesprávné stanovení druhu veřejné zakázky a její předpokládané hodnoty</vt:lpstr>
      <vt:lpstr>Limity veřejných zakázek (nadlimitní/podlimitní) </vt:lpstr>
      <vt:lpstr> Limity veřejných zakázek (podlimitní/ zakázky malého rozsahu) </vt:lpstr>
      <vt:lpstr>Limity VZ dle závazných pokynů </vt:lpstr>
      <vt:lpstr>AD 3. Nesprávné dělení zakázek</vt:lpstr>
      <vt:lpstr>AD 4. Stanovení nevhodných kvalifikačních předpokladů</vt:lpstr>
      <vt:lpstr> AD 5. Netransparentní stanovení kritérií pro omezení počtu kvalifikovaných zájemců (sektorový zadavatel)</vt:lpstr>
      <vt:lpstr>AD 6. Stanovení a specifikace nevhodných hodnotících kritérií</vt:lpstr>
      <vt:lpstr>Stanovení a specifikace hodnotících kritérií</vt:lpstr>
      <vt:lpstr>Nejčastější pochybení  v průběhu zadávacího řízení</vt:lpstr>
      <vt:lpstr> Změny smluv na plnění VZ</vt:lpstr>
      <vt:lpstr> Změny smluv na plnění VZ - příklady</vt:lpstr>
      <vt:lpstr>doporučení:</vt:lpstr>
      <vt:lpstr>Snímek 21</vt:lpstr>
    </vt:vector>
  </TitlesOfParts>
  <Company>Dell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Toto je pouze slepý název prezentace</dc:title>
  <dc:creator>Soňa Sýkorová</dc:creator>
  <cp:lastModifiedBy>prace</cp:lastModifiedBy>
  <cp:revision>314</cp:revision>
  <cp:lastPrinted>2012-02-06T08:03:24Z</cp:lastPrinted>
  <dcterms:created xsi:type="dcterms:W3CDTF">2008-05-17T08:10:28Z</dcterms:created>
  <dcterms:modified xsi:type="dcterms:W3CDTF">2013-11-04T10:47:33Z</dcterms:modified>
</cp:coreProperties>
</file>