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4" r:id="rId3"/>
    <p:sldId id="343" r:id="rId4"/>
    <p:sldId id="345" r:id="rId5"/>
    <p:sldId id="347" r:id="rId6"/>
    <p:sldId id="335" r:id="rId7"/>
    <p:sldId id="332" r:id="rId8"/>
    <p:sldId id="336" r:id="rId9"/>
    <p:sldId id="315" r:id="rId10"/>
    <p:sldId id="280" r:id="rId11"/>
    <p:sldId id="297" r:id="rId12"/>
    <p:sldId id="333" r:id="rId13"/>
    <p:sldId id="296" r:id="rId14"/>
    <p:sldId id="301" r:id="rId15"/>
    <p:sldId id="322" r:id="rId16"/>
    <p:sldId id="324" r:id="rId17"/>
    <p:sldId id="350" r:id="rId18"/>
    <p:sldId id="329" r:id="rId19"/>
    <p:sldId id="330" r:id="rId20"/>
    <p:sldId id="331" r:id="rId21"/>
    <p:sldId id="258" r:id="rId22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4" autoAdjust="0"/>
    <p:restoredTop sz="94709" autoAdjust="0"/>
  </p:normalViewPr>
  <p:slideViewPr>
    <p:cSldViewPr>
      <p:cViewPr>
        <p:scale>
          <a:sx n="75" d="100"/>
          <a:sy n="75" d="100"/>
        </p:scale>
        <p:origin x="-2376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566" y="-36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9405A24-6FCE-4234-BF31-70F24113E566}" type="datetimeFigureOut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39EDF79-36EB-495D-86DD-7AA8C32A74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99CCA03-CCBD-4048-A5FF-7DF90EFE9315}" type="datetimeFigureOut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DD68D4-9645-4C83-8266-CA2AF2FA1B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xfrm>
            <a:off x="661988" y="4459288"/>
            <a:ext cx="5438775" cy="44672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45824-DDD5-4CDC-B0FA-9C6CF4D7DA99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6389D-A672-4C56-AFEA-1F6BC95147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10333-E174-4EA3-BEEC-E1FE892D4B58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51094-5AE8-4CC4-BFCB-207363F8F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FB515-5E67-41C6-971B-1E871F8C2560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FA7A4-C933-480B-82BA-81690D0A55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871D8-ADE9-416B-9B14-14EB20FE7828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E3529-FD33-4CA6-91BD-8194A81884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EF62D-2FCF-4F75-A4FC-C8C58401C251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25D01-021C-4CB8-B44C-621CA6FFCE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5A714-BCF7-454F-B553-F515D8861DDA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F60C9-1F18-41A0-929E-CE657BA526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63A1-D508-45F5-A17E-1E66AE0B0DA4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3C84-E3E7-4ECE-8B65-EB3833BF21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44FAB-64A9-49E4-87A5-A96A3EBCD314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6704C-E6A3-4600-854E-615F89C4D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91ED4-C406-4582-9ED4-6E3833634C36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6514D-3DB2-4302-838F-CEB1E493E2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E7BCE-5FDA-4C65-8721-BBEE87A525D3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F8A7-ED58-482A-9FF9-F09C59C6DF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6EE1E-04DF-4D63-82BF-1BC3DD606286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7C39C-07A9-46BE-A19D-60DD05E072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AB20E80-33C0-4676-B0E4-E6539D88F012}" type="datetime1">
              <a:rPr lang="cs-CZ"/>
              <a:pPr>
                <a:defRPr/>
              </a:pPr>
              <a:t>6.12.2013</a:t>
            </a:fld>
            <a:endParaRPr lang="cs-CZ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33C5661-B0B7-4FCC-B4D4-092471746C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sh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71500" y="1428750"/>
            <a:ext cx="6664325" cy="1525588"/>
          </a:xfrm>
        </p:spPr>
        <p:txBody>
          <a:bodyPr/>
          <a:lstStyle/>
          <a:p>
            <a:pPr algn="l"/>
            <a:r>
              <a:rPr lang="cs-CZ" sz="3600" b="1" smtClean="0"/>
              <a:t>Veřejné zakázky a nejčastější pochybení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3286125"/>
            <a:ext cx="6400800" cy="17510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sz="2500" b="1" smtClean="0"/>
              <a:t>Tomáš Mikulecký</a:t>
            </a:r>
          </a:p>
          <a:p>
            <a:pPr marL="0" indent="0" eaLnBrk="1" hangingPunct="1">
              <a:buFontTx/>
              <a:buNone/>
            </a:pPr>
            <a:r>
              <a:rPr lang="cs-CZ" sz="2500" smtClean="0"/>
              <a:t>Oddělení veřejných zakázek</a:t>
            </a:r>
          </a:p>
          <a:p>
            <a:pPr marL="0" indent="0" eaLnBrk="1" hangingPunct="1">
              <a:buFontTx/>
              <a:buNone/>
            </a:pPr>
            <a:r>
              <a:rPr lang="cs-CZ" sz="2500" smtClean="0"/>
              <a:t>Státní fond životního prostředí ČR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692150"/>
            <a:ext cx="8064500" cy="1152525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/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Limity veřejných zakázek (podlimitní/ zakázky malého rozsahu</a:t>
            </a:r>
            <a:r>
              <a:rPr lang="cs-CZ" sz="2800" b="1" u="sng" smtClean="0">
                <a:solidFill>
                  <a:srgbClr val="006699"/>
                </a:solidFill>
              </a:rPr>
              <a:t>)</a:t>
            </a:r>
            <a:br>
              <a:rPr lang="cs-CZ" sz="28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989138"/>
            <a:ext cx="8501063" cy="4511675"/>
          </a:xfrm>
        </p:spPr>
        <p:txBody>
          <a:bodyPr/>
          <a:lstStyle/>
          <a:p>
            <a:pPr marL="812800" indent="-635000" eaLnBrk="1" hangingPunct="1">
              <a:buFontTx/>
              <a:buNone/>
              <a:defRPr/>
            </a:pPr>
            <a:r>
              <a:rPr lang="cs-CZ" sz="2800" dirty="0" smtClean="0"/>
              <a:t>Dodávky a služby</a:t>
            </a:r>
          </a:p>
          <a:p>
            <a:pPr marL="812800" indent="-635000" eaLnBrk="1" hangingPunct="1">
              <a:defRPr/>
            </a:pPr>
            <a:r>
              <a:rPr lang="cs-CZ" sz="2800" dirty="0" smtClean="0"/>
              <a:t>1.000.000,- Kč bez DPH</a:t>
            </a:r>
          </a:p>
          <a:p>
            <a:pPr marL="812800" indent="-635000" eaLnBrk="1" hangingPunct="1">
              <a:defRPr/>
            </a:pPr>
            <a:endParaRPr lang="cs-CZ" sz="2800" dirty="0" smtClean="0"/>
          </a:p>
          <a:p>
            <a:pPr marL="812800" indent="-635000" eaLnBrk="1" hangingPunct="1">
              <a:buFontTx/>
              <a:buNone/>
              <a:defRPr/>
            </a:pPr>
            <a:r>
              <a:rPr lang="cs-CZ" sz="2800" dirty="0" smtClean="0"/>
              <a:t>Stavební práce</a:t>
            </a:r>
          </a:p>
          <a:p>
            <a:pPr marL="812800" indent="-635000" eaLnBrk="1" hangingPunct="1">
              <a:defRPr/>
            </a:pPr>
            <a:r>
              <a:rPr lang="cs-CZ" sz="2800" dirty="0" smtClean="0"/>
              <a:t>3.000.000,- Kč bez DPH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2"/>
          <p:cNvSpPr>
            <a:spLocks noGrp="1"/>
          </p:cNvSpPr>
          <p:nvPr>
            <p:ph type="title" idx="4294967295"/>
          </p:nvPr>
        </p:nvSpPr>
        <p:spPr>
          <a:xfrm>
            <a:off x="468313" y="476250"/>
            <a:ext cx="8229600" cy="1512888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Limity VZ dle závazných pokynů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557338"/>
            <a:ext cx="8229600" cy="4568825"/>
          </a:xfrm>
        </p:spPr>
        <p:txBody>
          <a:bodyPr/>
          <a:lstStyle/>
          <a:p>
            <a:pPr lvl="1" eaLnBrk="1" hangingPunct="1">
              <a:buFontTx/>
              <a:buChar char="-"/>
            </a:pPr>
            <a:endParaRPr lang="cs-CZ" sz="1800" b="1" smtClean="0">
              <a:solidFill>
                <a:srgbClr val="006699"/>
              </a:solidFill>
            </a:endParaRPr>
          </a:p>
          <a:p>
            <a:pPr lvl="1" eaLnBrk="1" hangingPunct="1">
              <a:buFontTx/>
              <a:buChar char="-"/>
            </a:pPr>
            <a:endParaRPr lang="cs-CZ" sz="1600" b="1" smtClean="0"/>
          </a:p>
          <a:p>
            <a:pPr lvl="1" eaLnBrk="1" hangingPunct="1">
              <a:buFontTx/>
              <a:buChar char="-"/>
            </a:pPr>
            <a:endParaRPr lang="cs-CZ" sz="1300" b="1" smtClean="0"/>
          </a:p>
          <a:p>
            <a:pPr lvl="1" eaLnBrk="1" hangingPunct="1">
              <a:buFontTx/>
              <a:buChar char="-"/>
            </a:pPr>
            <a:endParaRPr lang="cs-CZ" sz="2400" b="1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285750" y="1785938"/>
            <a:ext cx="8501063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57300" lvl="3">
              <a:lnSpc>
                <a:spcPct val="90000"/>
              </a:lnSpc>
              <a:spcBef>
                <a:spcPct val="20000"/>
              </a:spcBef>
            </a:pPr>
            <a:endParaRPr lang="cs-CZ" sz="1600" b="1"/>
          </a:p>
          <a:p>
            <a:pPr>
              <a:lnSpc>
                <a:spcPct val="90000"/>
              </a:lnSpc>
            </a:pPr>
            <a:r>
              <a:rPr lang="cs-CZ" sz="2700" b="1"/>
              <a:t>zakázky malého rozsahu</a:t>
            </a:r>
            <a:r>
              <a:rPr lang="cs-CZ" sz="2700"/>
              <a:t>:</a:t>
            </a:r>
          </a:p>
          <a:p>
            <a:pPr>
              <a:lnSpc>
                <a:spcPct val="90000"/>
              </a:lnSpc>
            </a:pPr>
            <a:r>
              <a:rPr lang="pl-PL" sz="2700"/>
              <a:t>1. kategorie</a:t>
            </a:r>
          </a:p>
          <a:p>
            <a:pPr>
              <a:lnSpc>
                <a:spcPct val="90000"/>
              </a:lnSpc>
            </a:pPr>
            <a:r>
              <a:rPr lang="pl-PL" sz="2700"/>
              <a:t>	do 200.000 Kč  bez DPH (stav. 600.000 Kč)</a:t>
            </a:r>
          </a:p>
          <a:p>
            <a:pPr>
              <a:lnSpc>
                <a:spcPct val="90000"/>
              </a:lnSpc>
            </a:pPr>
            <a:r>
              <a:rPr lang="pl-PL" sz="2700"/>
              <a:t>2. kategorie </a:t>
            </a:r>
          </a:p>
          <a:p>
            <a:pPr>
              <a:lnSpc>
                <a:spcPct val="90000"/>
              </a:lnSpc>
            </a:pPr>
            <a:r>
              <a:rPr lang="pl-PL" sz="2700"/>
              <a:t>	do 1.000.000 Kč  bez DPH (stav. 3.000.000 Kč) </a:t>
            </a:r>
          </a:p>
          <a:p>
            <a:pPr>
              <a:lnSpc>
                <a:spcPct val="90000"/>
              </a:lnSpc>
            </a:pPr>
            <a:endParaRPr lang="pl-PL" sz="2700"/>
          </a:p>
          <a:p>
            <a:pPr>
              <a:lnSpc>
                <a:spcPct val="90000"/>
              </a:lnSpc>
            </a:pPr>
            <a:endParaRPr lang="pl-PL" sz="2700"/>
          </a:p>
          <a:p>
            <a:pPr>
              <a:lnSpc>
                <a:spcPct val="90000"/>
              </a:lnSpc>
            </a:pPr>
            <a:r>
              <a:rPr lang="pl-PL" sz="2700" b="1"/>
              <a:t>zakázky s vyšší hodnotou:</a:t>
            </a:r>
          </a:p>
          <a:p>
            <a:pPr>
              <a:lnSpc>
                <a:spcPct val="90000"/>
              </a:lnSpc>
            </a:pPr>
            <a:r>
              <a:rPr lang="pl-PL" sz="2700"/>
              <a:t>1. kategorie do 10.000.000 Kč  bez DPH</a:t>
            </a:r>
          </a:p>
          <a:p>
            <a:pPr>
              <a:lnSpc>
                <a:spcPct val="90000"/>
              </a:lnSpc>
            </a:pPr>
            <a:r>
              <a:rPr lang="pl-PL" sz="2700"/>
              <a:t>2. kategorie nad 10.000.000 Kč  bez DPH</a:t>
            </a:r>
            <a:endParaRPr lang="cs-CZ" sz="2700"/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cs-CZ" sz="280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1858962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3. Nesprávné dělení zakázek</a:t>
            </a:r>
            <a:endParaRPr lang="cs-CZ" sz="32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374062" cy="35607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800" dirty="0" smtClean="0"/>
              <a:t>nadlimitní zakázku na stavební práce na několik objektů nelze rozdělit na více podlimitních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cs-CZ" sz="28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800" dirty="0" smtClean="0"/>
              <a:t>pokud mezi jednotlivými plněními prokazatelně existuje věcná, časová, místní i funkční souvislost, jedná se o jednu veřejnou zakázku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00188" y="642938"/>
            <a:ext cx="5857875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4. Stanovení nevhodných kvalifikačních předpokladů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785938"/>
            <a:ext cx="7961313" cy="4357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cs-CZ" sz="2800" smtClean="0"/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Stanovení nevhodných kvalifikačních předpokladů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Stanovení takových předpokladů, které neodpovídají předmětu a rozsahu zakázky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Neuvedení „limitních“ hodnot těchto předpokladů</a:t>
            </a:r>
            <a:endParaRPr lang="cs-CZ" b="1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/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AD 5. Netransparentní stanovení kritérií pro omezení počtu kvalifikovaných zájemců (sektorový zadavatel)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600" smtClean="0"/>
              <a:t>    Míra naplnění úrovně prokázaných technických předpokladů (nad rámec minimálně požadované úrovně)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600" smtClean="0"/>
              <a:t>X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600" smtClean="0"/>
              <a:t>	Počet ukončených zakázek za posledních 5 let, přičemž každá zakázka do 30 mil (včetně) Kč  získá 1 bod a každá zakázka od 30 do 50 mil (včetně) Kč 1,5 bodu a každá zakázky nad 50 mil Kč získá 2 body vše bez DPH)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6. Stanovení a specifikace nevhodných hodnotících kritérií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/>
            <a:r>
              <a:rPr lang="cs-CZ" sz="2700" smtClean="0"/>
              <a:t>Reference – zkušenosti, příp. dalších kvalifikačních předpokladů</a:t>
            </a:r>
          </a:p>
          <a:p>
            <a:pPr algn="just" eaLnBrk="1" hangingPunct="1"/>
            <a:r>
              <a:rPr lang="cs-CZ" sz="2700" smtClean="0"/>
              <a:t>Plán organizace výstavby (bez další specifikace)</a:t>
            </a:r>
          </a:p>
          <a:p>
            <a:pPr algn="just" eaLnBrk="1" hangingPunct="1"/>
            <a:r>
              <a:rPr lang="cs-CZ" sz="2700" smtClean="0"/>
              <a:t>Termín (bez další specifikace)</a:t>
            </a:r>
          </a:p>
          <a:p>
            <a:pPr algn="just" eaLnBrk="1" hangingPunct="1"/>
            <a:r>
              <a:rPr lang="cs-CZ" sz="2700" smtClean="0"/>
              <a:t>Sankce (od 1. 4. 2012 zákonem výslovně zakázáno)</a:t>
            </a:r>
          </a:p>
          <a:p>
            <a:pPr algn="just" eaLnBrk="1" hangingPunct="1"/>
            <a:r>
              <a:rPr lang="cs-CZ" sz="2700" smtClean="0"/>
              <a:t>Neuvedení mezních hodnot těchto kritérií, příp. uvedení mezních hodnot na základě násobku průměru z nabídnutých hodnot uchazeči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Stanovení a specifikace hodnotících kritérií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sz="2400" i="1" dirty="0" smtClean="0"/>
              <a:t>	</a:t>
            </a:r>
            <a:r>
              <a:rPr lang="cs-CZ" sz="2700" dirty="0" smtClean="0"/>
              <a:t>Dílčí hodnotící kritéria: cena (60%) a termín (40%). Vítězí nabídka s cenou 19 milionů a termínem zhotovení 3 měsíce, jako druhá se umístila nabídka s cenou 14 milionů a termínem 5 měsíců a jako třetí nabídka s cenou 13,5 milionů a termínem 6 měsíců. </a:t>
            </a:r>
          </a:p>
          <a:p>
            <a:pPr eaLnBrk="1" hangingPunct="1">
              <a:buFontTx/>
              <a:buNone/>
              <a:defRPr/>
            </a:pPr>
            <a:r>
              <a:rPr lang="cs-CZ" sz="2700" dirty="0" smtClean="0"/>
              <a:t>	</a:t>
            </a:r>
          </a:p>
          <a:p>
            <a:pPr eaLnBrk="1" hangingPunct="1">
              <a:buFontTx/>
              <a:buNone/>
              <a:defRPr/>
            </a:pPr>
            <a:r>
              <a:rPr lang="cs-CZ" sz="2700" dirty="0" smtClean="0"/>
              <a:t>	Je toto ekonomicky výhodné?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Nejčastější pochybení 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v průběhu zadávacího řízení</a:t>
            </a:r>
            <a:endParaRPr lang="cs-CZ" sz="3200" u="sng" smtClean="0">
              <a:solidFill>
                <a:srgbClr val="006699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Netransparentní omezení počtu kvalifikovaných zájemců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Vyřazení nabídek z důvodu nesplnění formálních požadavků (např. nesvázaná nabídka)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Nedodržení zásady rovného zacházení (vyzvat k doplnění/nevyzvat vždy všechny uchazeče)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Nedodržování zákonných lhůt nebo jejich nesprávné počítání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oznámení o výběru nejvhodnější nabídky uchazečům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rozhodnutí o vyloučení uchazečům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oznámení o uzavření smlouvy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Na výzvě k předložení nabídek chybí datum vyvěšení a sejmutí z úřední desky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u="sng" smtClean="0">
                <a:solidFill>
                  <a:srgbClr val="006699"/>
                </a:solidFill>
              </a:rPr>
              <a:t/>
            </a:r>
            <a:br>
              <a:rPr lang="cs-CZ" sz="3600" u="sng" smtClean="0">
                <a:solidFill>
                  <a:srgbClr val="006699"/>
                </a:solidFill>
              </a:rPr>
            </a:br>
            <a:r>
              <a:rPr lang="cs-CZ" sz="3600" u="sng" smtClean="0">
                <a:solidFill>
                  <a:srgbClr val="006699"/>
                </a:solidFill>
              </a:rPr>
              <a:t>Změny smluv na plnění VZ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 smtClean="0"/>
              <a:t>Je možné provádět pouze nepodstatné změny.</a:t>
            </a:r>
          </a:p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 smtClean="0"/>
              <a:t>Změna VZ </a:t>
            </a:r>
            <a:r>
              <a:rPr lang="cs-CZ" sz="2400" dirty="0" smtClean="0"/>
              <a:t>během doby trvání </a:t>
            </a:r>
            <a:r>
              <a:rPr lang="cs-CZ" sz="2400" b="1" dirty="0" smtClean="0"/>
              <a:t>je podstatná</a:t>
            </a:r>
            <a:r>
              <a:rPr lang="cs-CZ" sz="2400" dirty="0" smtClean="0"/>
              <a:t>, pokud by:</a:t>
            </a:r>
          </a:p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b="1" dirty="0"/>
              <a:t>r</a:t>
            </a:r>
            <a:r>
              <a:rPr lang="cs-CZ" sz="2400" b="1" dirty="0" smtClean="0"/>
              <a:t>ozšířila předmět VZ o služby (dodávky, stavební práce), </a:t>
            </a:r>
            <a:r>
              <a:rPr lang="cs-CZ" sz="2400" b="1" dirty="0"/>
              <a:t>které původně nebyly předpokládány.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/>
              <a:t> </a:t>
            </a:r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dirty="0"/>
              <a:t>z</a:t>
            </a:r>
            <a:r>
              <a:rPr lang="cs-CZ" sz="2400" dirty="0" smtClean="0"/>
              <a:t>a použití v původním zadávacím řízení umožnila </a:t>
            </a:r>
            <a:r>
              <a:rPr lang="cs-CZ" sz="2400" b="1" dirty="0" smtClean="0"/>
              <a:t>účast  jiných uchazečů</a:t>
            </a:r>
            <a:r>
              <a:rPr lang="cs-CZ" sz="2400" dirty="0" smtClean="0"/>
              <a:t> než těch, kteří byli původně připuštěni, nebo mohla </a:t>
            </a:r>
            <a:r>
              <a:rPr lang="cs-CZ" sz="2400" b="1" dirty="0" smtClean="0"/>
              <a:t>ovlivnit výběr nejvhodnější nabídky</a:t>
            </a:r>
            <a:r>
              <a:rPr lang="cs-CZ" sz="2400" dirty="0" smtClean="0"/>
              <a:t>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dirty="0" smtClean="0"/>
              <a:t>způsobem, který nebyl v podmínkách původní zakázky předpokládán, </a:t>
            </a:r>
            <a:r>
              <a:rPr lang="cs-CZ" sz="2400" b="1" dirty="0" smtClean="0"/>
              <a:t>měnila</a:t>
            </a:r>
            <a:r>
              <a:rPr lang="cs-CZ" sz="2400" dirty="0" smtClean="0"/>
              <a:t> </a:t>
            </a:r>
            <a:r>
              <a:rPr lang="cs-CZ" sz="2400" b="1" dirty="0" smtClean="0"/>
              <a:t>ekonomickou rovnováhu smlouvy</a:t>
            </a:r>
            <a:r>
              <a:rPr lang="cs-CZ" sz="2400" dirty="0" smtClean="0"/>
              <a:t> ve prospěch vybraného uchazeče.</a:t>
            </a:r>
          </a:p>
        </p:txBody>
      </p:sp>
    </p:spTree>
  </p:cSld>
  <p:clrMapOvr>
    <a:masterClrMapping/>
  </p:clrMapOvr>
  <p:transition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u="sng" smtClean="0">
                <a:solidFill>
                  <a:srgbClr val="006699"/>
                </a:solidFill>
              </a:rPr>
              <a:t/>
            </a:r>
            <a:br>
              <a:rPr lang="cs-CZ" sz="3600" u="sng" smtClean="0">
                <a:solidFill>
                  <a:srgbClr val="006699"/>
                </a:solidFill>
              </a:rPr>
            </a:br>
            <a:r>
              <a:rPr lang="cs-CZ" sz="3200" u="sng" smtClean="0">
                <a:solidFill>
                  <a:srgbClr val="006699"/>
                </a:solidFill>
              </a:rPr>
              <a:t>Změny smluv na plnění VZ - příklady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vícepráce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smtClean="0"/>
              <a:t>	musí být splněny podmínky pro použití jednacího řízení bez uveřejnění podle 23 odst. 7 ZVZ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méněpráce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smtClean="0"/>
              <a:t>	musí zůstat zachováno pořadí uchazečů: nemůže být ze zakázky vyjmuta část, kterou měl vítězný uchazeč „naceněnu“ méně než uchazeč jiný a při hodnocení nabídek bez této části by zvítězil uchazeč jiný. např.: zakázka má 2 části vítěz obě nacení za 5 mil. Kč, druhý nacení část A za 4,9 mil. a část B za 5,2 mil. Následně nemůže dojít k situaci, že by byla realizována pouze část A.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termínové změny </a:t>
            </a:r>
            <a:r>
              <a:rPr lang="cs-CZ" sz="2200" smtClean="0"/>
              <a:t>především v případě, když termín </a:t>
            </a:r>
            <a:r>
              <a:rPr lang="cs-CZ" sz="2100" smtClean="0"/>
              <a:t>byl</a:t>
            </a:r>
            <a:r>
              <a:rPr lang="cs-CZ" sz="2200" smtClean="0"/>
              <a:t> jedním z hodnotících kritérií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změny dodavatele </a:t>
            </a:r>
            <a:r>
              <a:rPr lang="cs-CZ" sz="2200" smtClean="0"/>
              <a:t>(přípustné pouze v případě právního nástupce dodavatele)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nesmí být měněna hospodářská rovnováha</a:t>
            </a:r>
          </a:p>
        </p:txBody>
      </p:sp>
    </p:spTree>
  </p:cSld>
  <p:clrMapOvr>
    <a:masterClrMapping/>
  </p:clrMapOvr>
  <p:transition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Základní předpisy pro zadávání výběrových řízení 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 smtClean="0"/>
              <a:t>Předpisy EU: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nařízení Rady (ES) č. 1083/2006 o obecných ustanoveních týkajících se Evropského fondu pro regionální rozvoj,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nařízení Komise (ES) 1828/2006, (prováděcí)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b="1" dirty="0" smtClean="0"/>
              <a:t>Nařízení Rady č. 1605/2002 o souhrnném rozpočtu ES</a:t>
            </a:r>
            <a:r>
              <a:rPr lang="cs-CZ" sz="2700" dirty="0" smtClean="0"/>
              <a:t>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Směrnice 2004/17/ES o koordinaci postupů při zadávání zakázek subjekty působícími v odvětví vodního hospodářství, energetiky, dopravy a poštovních služeb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směrnice 2004/18/ES o koordinaci postupů na stavební práce, dodávky a služby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pozadí prezentace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3175"/>
            <a:ext cx="9144000" cy="6858000"/>
          </a:xfrm>
          <a:noFill/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doporučení: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323850" y="1214438"/>
            <a:ext cx="8516938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cs-CZ" sz="2800"/>
              <a:t> při výběru dodavatele na zpracování ZD požadovat reference</a:t>
            </a:r>
          </a:p>
          <a:p>
            <a:pPr algn="just">
              <a:buFontTx/>
              <a:buChar char="•"/>
            </a:pPr>
            <a:r>
              <a:rPr lang="cs-CZ" sz="2800"/>
              <a:t> požadovat na dodavateli ZD náhradu škody i při možném krácení či nepřidělení dotace z důvodu pochybení při zadávacím řízení</a:t>
            </a:r>
          </a:p>
          <a:p>
            <a:pPr algn="just">
              <a:buFontTx/>
              <a:buChar char="•"/>
            </a:pPr>
            <a:r>
              <a:rPr lang="cs-CZ" sz="2800"/>
              <a:t> upozornit na nutnost postupu podle směrnice MŽP pro předkládání žádostí v platném znění a podle závazných pokynů pro žadatele a příjemce podpory v OPŽP (a podle zákona 137/2006 Sb.)</a:t>
            </a:r>
          </a:p>
          <a:p>
            <a:pPr algn="just">
              <a:buFontTx/>
              <a:buChar char="•"/>
            </a:pPr>
            <a:r>
              <a:rPr lang="cs-CZ" sz="2800"/>
              <a:t> do smluv na plnění zakázky s vítězným uchazečem začlenit rozvazovací podmínku (možnost zrušení) pro případ neobdržení dotace</a:t>
            </a:r>
          </a:p>
        </p:txBody>
      </p:sp>
    </p:spTree>
  </p:cSld>
  <p:clrMapOvr>
    <a:masterClrMapping/>
  </p:clrMapOvr>
  <p:transition>
    <p:push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924175"/>
            <a:ext cx="7921625" cy="2952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006699"/>
                </a:solidFill>
              </a:rPr>
              <a:t>Tomáš Mikulecký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2800" smtClean="0"/>
              <a:t>Státní fond životního prostředí ČR</a:t>
            </a:r>
          </a:p>
          <a:p>
            <a:pPr eaLnBrk="1" hangingPunct="1">
              <a:buFontTx/>
              <a:buNone/>
            </a:pPr>
            <a:r>
              <a:rPr lang="cs-CZ" sz="2800" smtClean="0"/>
              <a:t>Olbrachtova 2006/9, 140 00 Praha 4</a:t>
            </a:r>
          </a:p>
          <a:p>
            <a:pPr eaLnBrk="1" hangingPunct="1">
              <a:buFontTx/>
              <a:buNone/>
            </a:pPr>
            <a:r>
              <a:rPr lang="cs-CZ" sz="2800" smtClean="0"/>
              <a:t>tel.: 267 994 194, fax: 272 936 676,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e-mail: tomas.mikulecky@sfzp.cz</a:t>
            </a:r>
            <a:r>
              <a:rPr lang="cs-CZ" sz="1600" smtClean="0"/>
              <a:t/>
            </a:r>
            <a:br>
              <a:rPr lang="cs-CZ" sz="1600" smtClean="0"/>
            </a:br>
            <a:endParaRPr lang="cs-CZ" sz="160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Základní předpisy pro zadávání výběrových řízení II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/>
              <a:t>Předpisy ČR: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Zákon č. 137/2006 Sb., o veřejných zakázkách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Nařízení vlády č. 77/2008 Sb., o stanovení finančních limitů pro účely zákona o veřejných zakázkách (ve znění NV č. 447/2011 Sb.)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7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/>
              <a:t>Předpisy OPŽP: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Směrnice MŽP č. </a:t>
            </a:r>
            <a:r>
              <a:rPr lang="cs-CZ" sz="2700" dirty="0" smtClean="0"/>
              <a:t>12/2012</a:t>
            </a:r>
            <a:endParaRPr lang="cs-CZ" sz="2700" dirty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Závazné pokyny pro žadatele a příjemce podpory v OPŽP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Specifické podmínky OPŽP I.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700" dirty="0">
                <a:solidFill>
                  <a:srgbClr val="000000"/>
                </a:solidFill>
              </a:rPr>
              <a:t>Základní hodnotící kritérium – ekonomická výhodnost nabídky, zde určují dílčí hodnotící kritéria - </a:t>
            </a:r>
            <a:r>
              <a:rPr lang="cs-CZ" sz="2700" dirty="0" smtClean="0">
                <a:solidFill>
                  <a:srgbClr val="000000"/>
                </a:solidFill>
              </a:rPr>
              <a:t>min</a:t>
            </a:r>
            <a:r>
              <a:rPr lang="cs-CZ" sz="2700" dirty="0">
                <a:solidFill>
                  <a:srgbClr val="000000"/>
                </a:solidFill>
              </a:rPr>
              <a:t>. váha hodnotícího kritéria cena – 60% dodávky, služby, 80% st. práce </a:t>
            </a:r>
          </a:p>
          <a:p>
            <a:pPr algn="just" eaLnBrk="1" hangingPunct="1">
              <a:defRPr/>
            </a:pPr>
            <a:r>
              <a:rPr lang="cs-CZ" sz="2700" dirty="0" smtClean="0"/>
              <a:t>příjemce podpory musí jednoznačně odůvodnit volby jednotlivých dílčích hodnotících kritérií včetně vah, resp. doložit jaký je ekonomický přínos těchto kritérií pro zadavatele</a:t>
            </a:r>
          </a:p>
          <a:p>
            <a:pPr algn="just" eaLnBrk="1" hangingPunct="1">
              <a:defRPr/>
            </a:pPr>
            <a:r>
              <a:rPr lang="cs-CZ" sz="2700" dirty="0">
                <a:solidFill>
                  <a:srgbClr val="000000"/>
                </a:solidFill>
              </a:rPr>
              <a:t>Stanovit min. a max. přípustnou hodnotu číselně vyjádřitelného hodnotícího kritéria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Specifické podmínky OPŽP II.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700" dirty="0" smtClean="0">
                <a:solidFill>
                  <a:srgbClr val="000000"/>
                </a:solidFill>
              </a:rPr>
              <a:t>max</a:t>
            </a:r>
            <a:r>
              <a:rPr lang="cs-CZ" sz="2700" dirty="0">
                <a:solidFill>
                  <a:srgbClr val="000000"/>
                </a:solidFill>
              </a:rPr>
              <a:t>. podíl subdodávek u stavebních prací – 30% z </a:t>
            </a:r>
            <a:r>
              <a:rPr lang="cs-CZ" sz="2700" dirty="0" smtClean="0">
                <a:solidFill>
                  <a:srgbClr val="000000"/>
                </a:solidFill>
              </a:rPr>
              <a:t>objemu staveních nákladů akce; u zakázek zaměřených na zateplení obálek budov – 15 %</a:t>
            </a:r>
          </a:p>
          <a:p>
            <a:pPr algn="just" eaLnBrk="1" hangingPunct="1">
              <a:defRPr/>
            </a:pPr>
            <a:r>
              <a:rPr lang="cs-CZ" sz="2700" dirty="0" smtClean="0"/>
              <a:t>nevztahuje </a:t>
            </a:r>
            <a:r>
              <a:rPr lang="cs-CZ" sz="2700" dirty="0"/>
              <a:t>se § 18 odst. 1) písm. </a:t>
            </a:r>
            <a:r>
              <a:rPr lang="cs-CZ" sz="2700" dirty="0" smtClean="0"/>
              <a:t>e) </a:t>
            </a:r>
            <a:r>
              <a:rPr lang="cs-CZ" sz="2700" dirty="0"/>
              <a:t>zákona, nelze využít </a:t>
            </a:r>
            <a:r>
              <a:rPr lang="cs-CZ" sz="2700" dirty="0" err="1"/>
              <a:t>inhouse</a:t>
            </a:r>
            <a:r>
              <a:rPr lang="cs-CZ" sz="2700" dirty="0"/>
              <a:t> výjimku, tzn. nelze zadat zakázku bez realizace zadávacího řízení osobě, ve které má zadavatel výlučná majetková </a:t>
            </a:r>
            <a:r>
              <a:rPr lang="cs-CZ" sz="2700" dirty="0" smtClean="0"/>
              <a:t>práva</a:t>
            </a:r>
          </a:p>
          <a:p>
            <a:pPr algn="just" eaLnBrk="1" hangingPunct="1">
              <a:defRPr/>
            </a:pPr>
            <a:r>
              <a:rPr lang="cs-CZ" sz="2700" dirty="0" smtClean="0"/>
              <a:t>povinnost zadavatele zrušit zadávací řízení, obdrží-li ve lhůtě méně než tři nabídky</a:t>
            </a:r>
            <a:endParaRPr lang="cs-CZ" sz="27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2"/>
          <p:cNvSpPr>
            <a:spLocks noGrp="1"/>
          </p:cNvSpPr>
          <p:nvPr>
            <p:ph type="title" idx="4294967295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Nejčastější pochybení 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před začátkem zadávacího řízení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288" y="1989138"/>
            <a:ext cx="8280400" cy="4248150"/>
          </a:xfrm>
        </p:spPr>
        <p:txBody>
          <a:bodyPr/>
          <a:lstStyle/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Nedostatečné vymezení předmětu zakázky a zadávacích podmínek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Nesprávné stanovení druhu veřejné zakázky a předpokládané hodnoty veřejné zakázky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Nesprávné dělení zakázek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Stanovení nevhodných kvalifikačních předpokladů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Netransparentní stanovení kritérií pro omezení počtu kvalifikovaných zájemců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Stanovení a specifikace nevhodných hodnotících kritérií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Nezákonná značková specifikace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8196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428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200" b="1" u="sng">
                <a:solidFill>
                  <a:srgbClr val="006699"/>
                </a:solidFill>
              </a:rPr>
              <a:t>AD 1. Nedostatečné vymezení předmětu zakázky a zadávacích podmínek</a:t>
            </a:r>
            <a:endParaRPr lang="cs-CZ" sz="3200">
              <a:solidFill>
                <a:schemeClr val="tx2"/>
              </a:solidFill>
            </a:endParaRPr>
          </a:p>
        </p:txBody>
      </p:sp>
      <p:sp>
        <p:nvSpPr>
          <p:cNvPr id="8198" name="Rectangle 3"/>
          <p:cNvSpPr txBox="1">
            <a:spLocks noChangeArrowheads="1"/>
          </p:cNvSpPr>
          <p:nvPr/>
        </p:nvSpPr>
        <p:spPr bwMode="auto">
          <a:xfrm>
            <a:off x="395288" y="1628775"/>
            <a:ext cx="849788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Nedostatečná projektová příprava – opomenutí části stavebních prací/dodávek/služeb, návrh nerealizovatelné postupy/technologie – viz. dále vícepráce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Nedostatečně vymezené dodací a technické podmínky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Zmatečné vymezení podmínek na zpracování nabídkové ceny (požadavek na zahrnutí dalších položek neuvedených v ZD, přičemž každý uchazeč má individuálně posoudit o jaké jde)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12954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2. Nesprávné stanovení druhu veřejné zakázky a její předpokládané hodnoty</a:t>
            </a:r>
            <a:endParaRPr lang="cs-CZ" sz="320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37052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800" smtClean="0"/>
              <a:t>Nadlimitní veřejné zakázky na dodávky a služby jsou chybně označeny jako podlimitní zakázky na stavební práce (případně jako zakázky malého rozsahu)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(v rámci PO 6, kde jsou „zahradnické“ služby označovány jako Krajinné úpravy – stavební práce)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1273175"/>
          </a:xfrm>
        </p:spPr>
        <p:txBody>
          <a:bodyPr/>
          <a:lstStyle/>
          <a:p>
            <a:pPr marL="533400" indent="-355600" eaLnBrk="1" hangingPunct="1"/>
            <a:r>
              <a:rPr lang="cs-CZ" sz="3200" b="1" u="sng" smtClean="0">
                <a:solidFill>
                  <a:srgbClr val="006699"/>
                </a:solidFill>
              </a:rPr>
              <a:t>Limity veřejných zakázek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(nadlimitní/podlimitní)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533400" indent="-355600" eaLnBrk="1" hangingPunct="1">
              <a:buFontTx/>
              <a:buNone/>
            </a:pPr>
            <a:r>
              <a:rPr lang="cs-CZ" sz="2800" smtClean="0"/>
              <a:t>Od 1. 1. 2012 nově upravené výše limitů:</a:t>
            </a:r>
          </a:p>
          <a:p>
            <a:pPr marL="533400" indent="-355600" eaLnBrk="1" hangingPunct="1">
              <a:buFontTx/>
              <a:buNone/>
            </a:pPr>
            <a:endParaRPr lang="cs-CZ" sz="2800" smtClean="0"/>
          </a:p>
          <a:p>
            <a:pPr marL="533400" indent="-355600" eaLnBrk="1" hangingPunct="1">
              <a:buFontTx/>
              <a:buNone/>
            </a:pPr>
            <a:r>
              <a:rPr lang="cs-CZ" sz="2800" smtClean="0"/>
              <a:t>Dodávky a služby</a:t>
            </a:r>
          </a:p>
          <a:p>
            <a:pPr marL="533400" indent="-355600" eaLnBrk="1" hangingPunct="1"/>
            <a:r>
              <a:rPr lang="cs-CZ" sz="2800" smtClean="0"/>
              <a:t>3.256.000,- Kč - § 2 odst. 2 písm. a) a b)</a:t>
            </a:r>
          </a:p>
          <a:p>
            <a:pPr marL="533400" indent="-355600" eaLnBrk="1" hangingPunct="1"/>
            <a:r>
              <a:rPr lang="cs-CZ" sz="2800" smtClean="0"/>
              <a:t>5.010.000,- Kč - § 2 odst. 2 písm. c) a d)</a:t>
            </a:r>
          </a:p>
          <a:p>
            <a:pPr marL="533400" indent="-355600" eaLnBrk="1" hangingPunct="1"/>
            <a:r>
              <a:rPr lang="cs-CZ" sz="2800" smtClean="0"/>
              <a:t>10.021.000,- Kč pro sektorové zadavatele</a:t>
            </a:r>
          </a:p>
          <a:p>
            <a:pPr marL="533400" indent="-355600" eaLnBrk="1" hangingPunct="1">
              <a:buFontTx/>
              <a:buNone/>
            </a:pPr>
            <a:endParaRPr lang="cs-CZ" sz="2800" smtClean="0"/>
          </a:p>
          <a:p>
            <a:pPr marL="533400" indent="-355600" eaLnBrk="1" hangingPunct="1">
              <a:buFontTx/>
              <a:buNone/>
            </a:pPr>
            <a:r>
              <a:rPr lang="cs-CZ" sz="2800" smtClean="0"/>
              <a:t>Stavební práce</a:t>
            </a:r>
          </a:p>
          <a:p>
            <a:pPr marL="533400" indent="-355600" eaLnBrk="1" hangingPunct="1"/>
            <a:r>
              <a:rPr lang="cs-CZ" sz="2800" smtClean="0"/>
              <a:t>125.265.000,- Kč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9518</TotalTime>
  <Words>934</Words>
  <Application>Microsoft Office PowerPoint</Application>
  <PresentationFormat>Předvádění na obrazovce (4:3)</PresentationFormat>
  <Paragraphs>134</Paragraphs>
  <Slides>21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Výchozí návrh</vt:lpstr>
      <vt:lpstr>Veřejné zakázky a nejčastější pochybení</vt:lpstr>
      <vt:lpstr>Základní předpisy pro zadávání výběrových řízení I</vt:lpstr>
      <vt:lpstr>Základní předpisy pro zadávání výběrových řízení II</vt:lpstr>
      <vt:lpstr>Specifické podmínky OPŽP I.</vt:lpstr>
      <vt:lpstr>Specifické podmínky OPŽP II.</vt:lpstr>
      <vt:lpstr>Nejčastější pochybení  před začátkem zadávacího řízení</vt:lpstr>
      <vt:lpstr>Snímek 7</vt:lpstr>
      <vt:lpstr>AD 2. Nesprávné stanovení druhu veřejné zakázky a její předpokládané hodnoty</vt:lpstr>
      <vt:lpstr>Limity veřejných zakázek (nadlimitní/podlimitní) </vt:lpstr>
      <vt:lpstr> Limity veřejných zakázek (podlimitní/ zakázky malého rozsahu) </vt:lpstr>
      <vt:lpstr>Limity VZ dle závazných pokynů </vt:lpstr>
      <vt:lpstr>AD 3. Nesprávné dělení zakázek</vt:lpstr>
      <vt:lpstr>AD 4. Stanovení nevhodných kvalifikačních předpokladů</vt:lpstr>
      <vt:lpstr> AD 5. Netransparentní stanovení kritérií pro omezení počtu kvalifikovaných zájemců (sektorový zadavatel)</vt:lpstr>
      <vt:lpstr>AD 6. Stanovení a specifikace nevhodných hodnotících kritérií</vt:lpstr>
      <vt:lpstr>Stanovení a specifikace hodnotících kritérií</vt:lpstr>
      <vt:lpstr>Nejčastější pochybení  v průběhu zadávacího řízení</vt:lpstr>
      <vt:lpstr> Změny smluv na plnění VZ</vt:lpstr>
      <vt:lpstr> Změny smluv na plnění VZ - příklady</vt:lpstr>
      <vt:lpstr>doporučení:</vt:lpstr>
      <vt:lpstr>Snímek 21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Toto je pouze slepý název prezentace</dc:title>
  <dc:creator>Soňa Sýkorová</dc:creator>
  <cp:lastModifiedBy>prace</cp:lastModifiedBy>
  <cp:revision>314</cp:revision>
  <cp:lastPrinted>2012-02-06T08:03:24Z</cp:lastPrinted>
  <dcterms:created xsi:type="dcterms:W3CDTF">2008-05-17T08:10:28Z</dcterms:created>
  <dcterms:modified xsi:type="dcterms:W3CDTF">2013-12-06T07:56:52Z</dcterms:modified>
</cp:coreProperties>
</file>