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334" r:id="rId3"/>
    <p:sldId id="343" r:id="rId4"/>
    <p:sldId id="345" r:id="rId5"/>
    <p:sldId id="347" r:id="rId6"/>
    <p:sldId id="335" r:id="rId7"/>
    <p:sldId id="332" r:id="rId8"/>
    <p:sldId id="336" r:id="rId9"/>
    <p:sldId id="315" r:id="rId10"/>
    <p:sldId id="280" r:id="rId11"/>
    <p:sldId id="297" r:id="rId12"/>
    <p:sldId id="333" r:id="rId13"/>
    <p:sldId id="296" r:id="rId14"/>
    <p:sldId id="322" r:id="rId15"/>
    <p:sldId id="350" r:id="rId16"/>
    <p:sldId id="329" r:id="rId17"/>
    <p:sldId id="330" r:id="rId18"/>
    <p:sldId id="331" r:id="rId19"/>
    <p:sldId id="258" r:id="rId20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34" autoAdjust="0"/>
    <p:restoredTop sz="94709" autoAdjust="0"/>
  </p:normalViewPr>
  <p:slideViewPr>
    <p:cSldViewPr>
      <p:cViewPr>
        <p:scale>
          <a:sx n="75" d="100"/>
          <a:sy n="75" d="100"/>
        </p:scale>
        <p:origin x="-2376" y="-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8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566" y="-366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CDB2523-8833-4D94-AE46-6AFF30D69C83}" type="datetimeFigureOut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FFB90B6-EC63-489C-BD23-BBACA4D7E88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77DA2F-5F77-4657-AD1A-2DAF3CE0D0DA}" type="datetimeFigureOut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56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77A09D-0A9A-41AE-B871-4487FD65F9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b="1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xfrm>
            <a:off x="661988" y="4459288"/>
            <a:ext cx="5438775" cy="4465637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3415C-D2F3-4D27-9EF9-F22B4D1C819B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9C222-926C-4E26-9D29-7394E1044A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FF983-C345-49A6-8AF0-6CFFE902E050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32A2E-C55E-44D1-8F78-BCE6891C24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18368-6CD5-4A63-81C9-A0EC9D8A4144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AFEC4-F5E4-42ED-AD7C-6DE472A00F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D25A6-DE1A-40CB-987B-D8491B372F78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C0284-078E-4010-8B71-39F16E59EA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2C7C7-7871-4105-8306-AEE18A800F6F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2F3C3-78C4-473B-BCAC-A5C6A3F150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08E2F-9801-4FC4-A4A9-7DF2A7373D5F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784E1-93F9-4382-BC81-3439D27012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B258E-0A5D-4D37-8024-F8D7E2FE0203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B9E82-0033-4EAB-8EDB-030DFDC5B4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7A0EC-68DF-4947-A1AA-CF91746C3A2B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CEE14-0CF0-41E1-9312-72D4FB07A7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53AFB-0275-4B6A-91DA-6C8D0F4CA7F7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F01B4-2658-40E5-BB73-09EE05CDFC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747E93-C5F9-43E8-AFDF-2B6B1ECBC9E9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24CD6-E7C5-40B2-A841-8FD92A3338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49A62-129F-4B0D-AE8F-35AF2D57EE61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83969-EDB4-4784-989B-4633B22BF8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push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94F012F0-0836-4C25-B2B4-7FF20EC4DE12}" type="datetime1">
              <a:rPr lang="cs-CZ"/>
              <a:pPr>
                <a:defRPr/>
              </a:pPr>
              <a:t>14.6.2013</a:t>
            </a:fld>
            <a:endParaRPr lang="cs-CZ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FA1E4FD-F76B-4A16-A995-3582513DE2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sh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571500" y="1428750"/>
            <a:ext cx="6664325" cy="1525588"/>
          </a:xfrm>
        </p:spPr>
        <p:txBody>
          <a:bodyPr/>
          <a:lstStyle/>
          <a:p>
            <a:pPr algn="l"/>
            <a:r>
              <a:rPr lang="cs-CZ" sz="2800" b="1" smtClean="0"/>
              <a:t>PRAKTICKÉ ZKUŠENOSTI ZE ZADÁVÁNÍ VEŘEJNÝCH ZAKÁZEK</a:t>
            </a:r>
            <a:br>
              <a:rPr lang="cs-CZ" sz="2800" b="1" smtClean="0"/>
            </a:br>
            <a:r>
              <a:rPr lang="cs-CZ" sz="2800" b="1" smtClean="0"/>
              <a:t>V RÁMCI OPŽP</a:t>
            </a:r>
            <a:endParaRPr lang="cs-CZ" sz="250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4213" y="3286125"/>
            <a:ext cx="6400800" cy="1751013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cs-CZ" sz="2500" b="1" smtClean="0"/>
              <a:t>Josef Jemelka</a:t>
            </a:r>
          </a:p>
          <a:p>
            <a:pPr marL="0" indent="0" eaLnBrk="1" hangingPunct="1">
              <a:buFontTx/>
              <a:buNone/>
            </a:pPr>
            <a:r>
              <a:rPr lang="cs-CZ" sz="2500" smtClean="0"/>
              <a:t>Oddělení veřejných zakázek OPŽP</a:t>
            </a:r>
          </a:p>
          <a:p>
            <a:pPr marL="0" indent="0" eaLnBrk="1" hangingPunct="1">
              <a:buFontTx/>
              <a:buNone/>
            </a:pPr>
            <a:r>
              <a:rPr lang="cs-CZ" sz="2500" smtClean="0"/>
              <a:t>Státní fond životního prostředí ČR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692150"/>
            <a:ext cx="8064500" cy="1152525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/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Limity veřejných zakázek (podlimitní/ zakázky malého rozsahu</a:t>
            </a:r>
            <a:r>
              <a:rPr lang="cs-CZ" sz="2800" b="1" u="sng" smtClean="0">
                <a:solidFill>
                  <a:srgbClr val="006699"/>
                </a:solidFill>
              </a:rPr>
              <a:t>)</a:t>
            </a:r>
            <a:br>
              <a:rPr lang="cs-CZ" sz="28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989138"/>
            <a:ext cx="8501063" cy="4511675"/>
          </a:xfrm>
        </p:spPr>
        <p:txBody>
          <a:bodyPr/>
          <a:lstStyle/>
          <a:p>
            <a:pPr marL="812800" indent="-635000" eaLnBrk="1" hangingPunct="1">
              <a:buFontTx/>
              <a:buNone/>
              <a:defRPr/>
            </a:pPr>
            <a:r>
              <a:rPr lang="cs-CZ" sz="2800" dirty="0" smtClean="0"/>
              <a:t>Dodávky a služby</a:t>
            </a:r>
          </a:p>
          <a:p>
            <a:pPr marL="812800" indent="-635000" eaLnBrk="1" hangingPunct="1">
              <a:defRPr/>
            </a:pPr>
            <a:r>
              <a:rPr lang="cs-CZ" sz="2800" dirty="0" smtClean="0"/>
              <a:t>Podlimitní - nejméně 1.000.000,- Kč bez DPH</a:t>
            </a:r>
          </a:p>
          <a:p>
            <a:pPr marL="812800" indent="-635000" eaLnBrk="1" hangingPunct="1">
              <a:defRPr/>
            </a:pPr>
            <a:endParaRPr lang="cs-CZ" sz="2800" dirty="0" smtClean="0"/>
          </a:p>
          <a:p>
            <a:pPr marL="812800" indent="-635000" eaLnBrk="1" hangingPunct="1">
              <a:buFontTx/>
              <a:buNone/>
              <a:defRPr/>
            </a:pPr>
            <a:r>
              <a:rPr lang="cs-CZ" sz="2800" dirty="0" smtClean="0"/>
              <a:t>Stavební práce</a:t>
            </a:r>
          </a:p>
          <a:p>
            <a:pPr marL="812800" indent="-635000" eaLnBrk="1" hangingPunct="1">
              <a:defRPr/>
            </a:pPr>
            <a:r>
              <a:rPr lang="cs-CZ" sz="2800" dirty="0" smtClean="0"/>
              <a:t>Podlimitní – nejméně 3.000.000,- Kč bez DPH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2"/>
          <p:cNvSpPr>
            <a:spLocks noGrp="1"/>
          </p:cNvSpPr>
          <p:nvPr>
            <p:ph type="title" idx="4294967295"/>
          </p:nvPr>
        </p:nvSpPr>
        <p:spPr>
          <a:xfrm>
            <a:off x="468313" y="476250"/>
            <a:ext cx="8229600" cy="1512888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Limity VZ dle závazných pokynů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557338"/>
            <a:ext cx="8229600" cy="4568825"/>
          </a:xfrm>
        </p:spPr>
        <p:txBody>
          <a:bodyPr/>
          <a:lstStyle/>
          <a:p>
            <a:pPr lvl="1" eaLnBrk="1" hangingPunct="1">
              <a:buFontTx/>
              <a:buChar char="-"/>
            </a:pPr>
            <a:endParaRPr lang="cs-CZ" sz="1800" b="1" smtClean="0">
              <a:solidFill>
                <a:srgbClr val="006699"/>
              </a:solidFill>
            </a:endParaRPr>
          </a:p>
          <a:p>
            <a:pPr lvl="1" eaLnBrk="1" hangingPunct="1">
              <a:buFontTx/>
              <a:buChar char="-"/>
            </a:pPr>
            <a:endParaRPr lang="cs-CZ" sz="1600" b="1" smtClean="0"/>
          </a:p>
          <a:p>
            <a:pPr lvl="1" eaLnBrk="1" hangingPunct="1">
              <a:buFontTx/>
              <a:buChar char="-"/>
            </a:pPr>
            <a:endParaRPr lang="cs-CZ" sz="1300" b="1" smtClean="0"/>
          </a:p>
          <a:p>
            <a:pPr lvl="1" eaLnBrk="1" hangingPunct="1">
              <a:buFontTx/>
              <a:buChar char="-"/>
            </a:pPr>
            <a:endParaRPr lang="cs-CZ" sz="2400" b="1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285750" y="1785938"/>
            <a:ext cx="8501063" cy="435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257300" lvl="3">
              <a:lnSpc>
                <a:spcPct val="90000"/>
              </a:lnSpc>
              <a:spcBef>
                <a:spcPct val="20000"/>
              </a:spcBef>
            </a:pPr>
            <a:endParaRPr lang="cs-CZ" sz="1600" b="1"/>
          </a:p>
          <a:p>
            <a:pPr>
              <a:lnSpc>
                <a:spcPct val="90000"/>
              </a:lnSpc>
            </a:pPr>
            <a:r>
              <a:rPr lang="cs-CZ" sz="2700" b="1"/>
              <a:t>zakázky malého rozsahu</a:t>
            </a:r>
            <a:r>
              <a:rPr lang="cs-CZ" sz="2700"/>
              <a:t>:</a:t>
            </a:r>
          </a:p>
          <a:p>
            <a:pPr>
              <a:lnSpc>
                <a:spcPct val="90000"/>
              </a:lnSpc>
            </a:pPr>
            <a:r>
              <a:rPr lang="pl-PL" sz="2700"/>
              <a:t>1. kategorie</a:t>
            </a:r>
          </a:p>
          <a:p>
            <a:pPr>
              <a:lnSpc>
                <a:spcPct val="90000"/>
              </a:lnSpc>
            </a:pPr>
            <a:r>
              <a:rPr lang="pl-PL" sz="2700"/>
              <a:t>	do 200.000 Kč  bez DPH (stav. 600.000 Kč)</a:t>
            </a:r>
          </a:p>
          <a:p>
            <a:pPr>
              <a:lnSpc>
                <a:spcPct val="90000"/>
              </a:lnSpc>
            </a:pPr>
            <a:r>
              <a:rPr lang="pl-PL" sz="2700"/>
              <a:t>2. kategorie </a:t>
            </a:r>
          </a:p>
          <a:p>
            <a:pPr>
              <a:lnSpc>
                <a:spcPct val="90000"/>
              </a:lnSpc>
            </a:pPr>
            <a:r>
              <a:rPr lang="pl-PL" sz="2700"/>
              <a:t>	do 1.000.000 Kč  bez DPH (stav. 3.000.000 Kč) </a:t>
            </a:r>
          </a:p>
          <a:p>
            <a:pPr>
              <a:lnSpc>
                <a:spcPct val="90000"/>
              </a:lnSpc>
            </a:pPr>
            <a:endParaRPr lang="pl-PL" sz="2700"/>
          </a:p>
          <a:p>
            <a:pPr>
              <a:lnSpc>
                <a:spcPct val="90000"/>
              </a:lnSpc>
            </a:pPr>
            <a:endParaRPr lang="pl-PL" sz="2700"/>
          </a:p>
          <a:p>
            <a:pPr>
              <a:lnSpc>
                <a:spcPct val="90000"/>
              </a:lnSpc>
            </a:pPr>
            <a:r>
              <a:rPr lang="pl-PL" sz="2700" b="1"/>
              <a:t>zakázky s vyšší hodnotou:</a:t>
            </a:r>
          </a:p>
          <a:p>
            <a:pPr>
              <a:lnSpc>
                <a:spcPct val="90000"/>
              </a:lnSpc>
            </a:pPr>
            <a:r>
              <a:rPr lang="pl-PL" sz="2700"/>
              <a:t>1. kategorie do 10.000.000 Kč  bez DPH</a:t>
            </a:r>
          </a:p>
          <a:p>
            <a:pPr>
              <a:lnSpc>
                <a:spcPct val="90000"/>
              </a:lnSpc>
            </a:pPr>
            <a:r>
              <a:rPr lang="pl-PL" sz="2700"/>
              <a:t>2. kategorie nad 10.000.000 Kč  bez DPH ( včetně )</a:t>
            </a:r>
            <a:endParaRPr lang="cs-CZ" sz="2700"/>
          </a:p>
          <a:p>
            <a:pPr algn="just">
              <a:lnSpc>
                <a:spcPct val="90000"/>
              </a:lnSpc>
              <a:spcBef>
                <a:spcPct val="20000"/>
              </a:spcBef>
            </a:pPr>
            <a:endParaRPr lang="cs-CZ" sz="280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1858962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3. Nesprávné dělení zakázek</a:t>
            </a:r>
            <a:endParaRPr lang="cs-CZ" sz="32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374062" cy="356076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cs-CZ" sz="2800" dirty="0" smtClean="0"/>
              <a:t>nadlimitní zakázku na stavební práce na několik objektů nelze rozdělit na více podlimitních</a:t>
            </a:r>
          </a:p>
          <a:p>
            <a:pPr marL="0" indent="0" algn="just" eaLnBrk="1" hangingPunct="1">
              <a:lnSpc>
                <a:spcPct val="90000"/>
              </a:lnSpc>
              <a:buFontTx/>
              <a:buNone/>
              <a:defRPr/>
            </a:pPr>
            <a:endParaRPr lang="cs-CZ" sz="2800" dirty="0" smtClean="0"/>
          </a:p>
          <a:p>
            <a:pPr algn="just" eaLnBrk="1" hangingPunct="1">
              <a:lnSpc>
                <a:spcPct val="90000"/>
              </a:lnSpc>
              <a:defRPr/>
            </a:pPr>
            <a:r>
              <a:rPr lang="cs-CZ" sz="2800" dirty="0" smtClean="0"/>
              <a:t>pokud mezi jednotlivými plněními prokazatelně existuje věcná, časová, místní i funkční souvislost, jedná se o jednu veřejnou zakázku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00188" y="642938"/>
            <a:ext cx="5857875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4. Stanovení nevhodných kvalifikačních kritérií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785938"/>
            <a:ext cx="7961313" cy="43576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endParaRPr lang="cs-CZ" sz="2800" smtClean="0"/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Stanovení nevhodných kvalifikačních kritérií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Stanovení takových kritérií, které neodpovídají předmětu a rozsahu zakázky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</a:pPr>
            <a:r>
              <a:rPr lang="cs-CZ" sz="2800" smtClean="0"/>
              <a:t>Neuvedení „limitních“ hodnot těchto kritérií</a:t>
            </a:r>
          </a:p>
          <a:p>
            <a:pPr lvl="1" eaLnBrk="1" hangingPunct="1">
              <a:lnSpc>
                <a:spcPct val="90000"/>
              </a:lnSpc>
              <a:buFontTx/>
              <a:buChar char="-"/>
            </a:pPr>
            <a:endParaRPr lang="cs-CZ" b="1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5. Stanovení a specifikace nevhodných hodnotících kritérií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557338"/>
            <a:ext cx="8501062" cy="4786312"/>
          </a:xfrm>
        </p:spPr>
        <p:txBody>
          <a:bodyPr/>
          <a:lstStyle/>
          <a:p>
            <a:pPr algn="just" eaLnBrk="1" hangingPunct="1"/>
            <a:r>
              <a:rPr lang="cs-CZ" sz="2700" smtClean="0"/>
              <a:t>Reference – zkušenosti, příp. dalších kvalifikačních předpokladů</a:t>
            </a:r>
          </a:p>
          <a:p>
            <a:pPr algn="just" eaLnBrk="1" hangingPunct="1"/>
            <a:r>
              <a:rPr lang="cs-CZ" sz="2700" smtClean="0"/>
              <a:t>Příklad:</a:t>
            </a:r>
          </a:p>
          <a:p>
            <a:pPr algn="just" eaLnBrk="1" hangingPunct="1"/>
            <a:r>
              <a:rPr lang="cs-CZ" sz="2700" smtClean="0"/>
              <a:t>Komplexnost a úplnost nabídky (bez další specifikace )</a:t>
            </a:r>
          </a:p>
          <a:p>
            <a:pPr algn="just" eaLnBrk="1" hangingPunct="1"/>
            <a:r>
              <a:rPr lang="cs-CZ" sz="2700" smtClean="0"/>
              <a:t>Plán organizace výstavby (bez další specifikace)</a:t>
            </a:r>
          </a:p>
          <a:p>
            <a:pPr algn="just" eaLnBrk="1" hangingPunct="1"/>
            <a:r>
              <a:rPr lang="cs-CZ" sz="2700" smtClean="0"/>
              <a:t>Termín (bez další specifikace)</a:t>
            </a:r>
          </a:p>
          <a:p>
            <a:pPr algn="just" eaLnBrk="1" hangingPunct="1"/>
            <a:r>
              <a:rPr lang="cs-CZ" sz="2700" smtClean="0"/>
              <a:t>Sankce, např: smluvní pokuta (od 1. 4. 2012 zákonem výslovně zakázáno, § 78 odst. 4 )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Nejčastější pochybení 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v průběhu zadávacího řízení</a:t>
            </a:r>
            <a:endParaRPr lang="cs-CZ" sz="3200" u="sng" smtClean="0">
              <a:solidFill>
                <a:srgbClr val="006699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Vyřazení nabídek z důvodu nesplnění formálních požadavků (např. nesvázaná nabídka)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Nedodržení zásady rovného zacházení (vyzvat k doplnění/nevyzvat vždy všechny uchazeče)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Nedodržování zákonných lhůt nebo jejich nesprávné počítání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oznámení o výběru nejvhodnější nabídky uchazečům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rozhodnutí o vyloučení uchazečům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Neodeslání oznámení o uzavření smlouvy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Nepředložení dokumentů prokazujících kvalifikaci před podpisem smlouvy v ZPŘ (§ 62/3)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400" smtClean="0"/>
              <a:t>Na výzvě k předložení nabídek chybí datum vyvěšení a sejmutí z úřední desky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u="sng" smtClean="0">
                <a:solidFill>
                  <a:srgbClr val="006699"/>
                </a:solidFill>
              </a:rPr>
              <a:t/>
            </a:r>
            <a:br>
              <a:rPr lang="cs-CZ" sz="3600" u="sng" smtClean="0">
                <a:solidFill>
                  <a:srgbClr val="006699"/>
                </a:solidFill>
              </a:rPr>
            </a:br>
            <a:r>
              <a:rPr lang="cs-CZ" sz="3600" u="sng" smtClean="0">
                <a:solidFill>
                  <a:srgbClr val="006699"/>
                </a:solidFill>
              </a:rPr>
              <a:t>Změny smluv na plnění VZ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 smtClean="0"/>
              <a:t>Je možné provádět pouze nepodstatné změny.</a:t>
            </a:r>
          </a:p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dirty="0" smtClean="0"/>
              <a:t>Změna VZ </a:t>
            </a:r>
            <a:r>
              <a:rPr lang="cs-CZ" sz="2400" dirty="0" smtClean="0"/>
              <a:t>během doby trvání </a:t>
            </a:r>
            <a:r>
              <a:rPr lang="cs-CZ" sz="2400" b="1" dirty="0" smtClean="0"/>
              <a:t>je podstatná</a:t>
            </a:r>
            <a:r>
              <a:rPr lang="cs-CZ" sz="2400" dirty="0" smtClean="0"/>
              <a:t>, pokud by:</a:t>
            </a:r>
          </a:p>
          <a:p>
            <a:pPr marL="266700" indent="-26670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b="1" dirty="0"/>
              <a:t>r</a:t>
            </a:r>
            <a:r>
              <a:rPr lang="cs-CZ" sz="2400" b="1" dirty="0" smtClean="0"/>
              <a:t>ozšířila předmět VZ o služby (dodávky, stavební práce), </a:t>
            </a:r>
            <a:r>
              <a:rPr lang="cs-CZ" sz="2400" b="1" dirty="0"/>
              <a:t>které původně nebyly předpokládány.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/>
              <a:t> </a:t>
            </a:r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dirty="0"/>
              <a:t>z</a:t>
            </a:r>
            <a:r>
              <a:rPr lang="cs-CZ" sz="2400" dirty="0" smtClean="0"/>
              <a:t>a použití v původním zadávacím řízení umožnila </a:t>
            </a:r>
            <a:r>
              <a:rPr lang="cs-CZ" sz="2400" b="1" dirty="0" smtClean="0"/>
              <a:t>účast  jiných uchazečů</a:t>
            </a:r>
            <a:r>
              <a:rPr lang="cs-CZ" sz="2400" dirty="0" smtClean="0"/>
              <a:t> než těch, kteří byli původně připuštěni, nebo mohla </a:t>
            </a:r>
            <a:r>
              <a:rPr lang="cs-CZ" sz="2400" b="1" dirty="0" smtClean="0"/>
              <a:t>ovlivnit výběr nejvhodnější nabídky</a:t>
            </a:r>
            <a:r>
              <a:rPr lang="cs-CZ" sz="2400" dirty="0" smtClean="0"/>
              <a:t>. 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/>
          </a:p>
          <a:p>
            <a:pPr marL="266700" indent="-266700" algn="just" eaLnBrk="1" hangingPunct="1">
              <a:lnSpc>
                <a:spcPct val="80000"/>
              </a:lnSpc>
              <a:defRPr/>
            </a:pPr>
            <a:r>
              <a:rPr lang="cs-CZ" sz="2400" dirty="0" smtClean="0"/>
              <a:t>způsobem, který nebyl v podmínkách původní zakázky předpokládán, </a:t>
            </a:r>
            <a:r>
              <a:rPr lang="cs-CZ" sz="2400" b="1" dirty="0" smtClean="0"/>
              <a:t>měnila</a:t>
            </a:r>
            <a:r>
              <a:rPr lang="cs-CZ" sz="2400" dirty="0" smtClean="0"/>
              <a:t> </a:t>
            </a:r>
            <a:r>
              <a:rPr lang="cs-CZ" sz="2400" b="1" dirty="0" smtClean="0"/>
              <a:t>ekonomickou rovnováhu smlouvy</a:t>
            </a:r>
            <a:r>
              <a:rPr lang="cs-CZ" sz="2400" dirty="0" smtClean="0"/>
              <a:t> ve prospěch vybraného uchazeče.</a:t>
            </a:r>
          </a:p>
        </p:txBody>
      </p:sp>
    </p:spTree>
  </p:cSld>
  <p:clrMapOvr>
    <a:masterClrMapping/>
  </p:clrMapOvr>
  <p:transition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u="sng" smtClean="0">
                <a:solidFill>
                  <a:srgbClr val="006699"/>
                </a:solidFill>
              </a:rPr>
              <a:t/>
            </a:r>
            <a:br>
              <a:rPr lang="cs-CZ" sz="3600" u="sng" smtClean="0">
                <a:solidFill>
                  <a:srgbClr val="006699"/>
                </a:solidFill>
              </a:rPr>
            </a:br>
            <a:r>
              <a:rPr lang="cs-CZ" sz="3200" u="sng" smtClean="0">
                <a:solidFill>
                  <a:srgbClr val="006699"/>
                </a:solidFill>
              </a:rPr>
              <a:t>Změny smluv na plnění VZ - příklady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vícepráce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smtClean="0"/>
              <a:t>	musí být splněny podmínky pro použití jednacího řízení bez uveřejnění podle 23 odst. 7 ZVZ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méněpráce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cs-CZ" sz="2200" smtClean="0"/>
              <a:t>	musí zůstat zachováno pořadí uchazečů: nemůže být ze zakázky vyjmuta část, kterou měl vítězný uchazeč „naceněnu“ méně než uchazeč jiný a při hodnocení nabídek bez této části by zvítězil uchazeč jiný. např.: zakázka má 2 části vítěz obě nacení za 5 mil. Kč, druhý nacení část A za 4,9 mil. a část B za 5,2 mil. Následně nemůže dojít k situaci, že by byla realizována pouze část A. 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termínové změny </a:t>
            </a:r>
            <a:r>
              <a:rPr lang="cs-CZ" sz="2200" smtClean="0"/>
              <a:t>především v případě, když termín </a:t>
            </a:r>
            <a:r>
              <a:rPr lang="cs-CZ" sz="2100" smtClean="0"/>
              <a:t>byl</a:t>
            </a:r>
            <a:r>
              <a:rPr lang="cs-CZ" sz="2200" smtClean="0"/>
              <a:t> jedním z hodnotících kritérií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změny dodavatele </a:t>
            </a:r>
            <a:r>
              <a:rPr lang="cs-CZ" sz="2200" smtClean="0"/>
              <a:t>(přípustné pouze v případě právního nástupce dodavatele)</a:t>
            </a:r>
          </a:p>
          <a:p>
            <a:pPr algn="just" eaLnBrk="1" hangingPunct="1">
              <a:lnSpc>
                <a:spcPct val="80000"/>
              </a:lnSpc>
            </a:pPr>
            <a:r>
              <a:rPr lang="cs-CZ" sz="2200" b="1" smtClean="0"/>
              <a:t>nesmí být měněna hospodářská rovnováha</a:t>
            </a:r>
          </a:p>
        </p:txBody>
      </p:sp>
    </p:spTree>
  </p:cSld>
  <p:clrMapOvr>
    <a:masterClrMapping/>
  </p:clrMapOvr>
  <p:transition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pozadí prezentace"/>
          <p:cNvPicPr>
            <a:picLocks noChangeAspect="1" noChangeArrowheads="1"/>
          </p:cNvPicPr>
          <p:nvPr>
            <p:ph type="body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3175"/>
            <a:ext cx="9144000" cy="6858000"/>
          </a:xfrm>
          <a:noFill/>
        </p:spPr>
      </p:pic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doporučení: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323850" y="1214438"/>
            <a:ext cx="8516938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cs-CZ" sz="2800"/>
              <a:t> při výběru dodavatele na zpracování ZD požadovat reference</a:t>
            </a:r>
          </a:p>
          <a:p>
            <a:pPr algn="just">
              <a:buFontTx/>
              <a:buChar char="•"/>
            </a:pPr>
            <a:r>
              <a:rPr lang="cs-CZ" sz="2800"/>
              <a:t> požadovat na dodavateli ZD náhradu škody i při možném krácení či nepřidělení dotace z důvodu pochybení při zadávacím řízení</a:t>
            </a:r>
          </a:p>
          <a:p>
            <a:pPr algn="just">
              <a:buFontTx/>
              <a:buChar char="•"/>
            </a:pPr>
            <a:r>
              <a:rPr lang="cs-CZ" sz="2800"/>
              <a:t> upozornit na nutnost postupu podle směrnice MŽP pro předkládání žádostí v platném znění a podle závazných pokynů pro žadatele a příjemce podpory v OPŽP (a podle zákona 137/2006 Sb.)</a:t>
            </a:r>
          </a:p>
          <a:p>
            <a:pPr algn="just">
              <a:buFontTx/>
              <a:buChar char="•"/>
            </a:pPr>
            <a:r>
              <a:rPr lang="cs-CZ" sz="2800"/>
              <a:t> do smluv na plnění zakázky s vítězným uchazečem začlenit rozvazovací podmínku (možnost zrušení) pro případ neobdržení dotace</a:t>
            </a:r>
          </a:p>
        </p:txBody>
      </p:sp>
    </p:spTree>
  </p:cSld>
  <p:clrMapOvr>
    <a:masterClrMapping/>
  </p:clrMapOvr>
  <p:transition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2924175"/>
            <a:ext cx="7921625" cy="2952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sz="2800" b="1" smtClean="0">
                <a:solidFill>
                  <a:srgbClr val="006699"/>
                </a:solidFill>
              </a:rPr>
              <a:t>Josef Jemelka</a:t>
            </a:r>
          </a:p>
          <a:p>
            <a:pPr eaLnBrk="1" hangingPunct="1">
              <a:buFontTx/>
              <a:buNone/>
            </a:pPr>
            <a:endParaRPr lang="cs-CZ" sz="1600" smtClean="0"/>
          </a:p>
          <a:p>
            <a:pPr eaLnBrk="1" hangingPunct="1">
              <a:buFontTx/>
              <a:buNone/>
            </a:pPr>
            <a:r>
              <a:rPr lang="cs-CZ" sz="2800" smtClean="0"/>
              <a:t>Státní fond životního prostředí ČR</a:t>
            </a:r>
          </a:p>
          <a:p>
            <a:pPr eaLnBrk="1" hangingPunct="1">
              <a:buFontTx/>
              <a:buNone/>
            </a:pPr>
            <a:r>
              <a:rPr lang="cs-CZ" sz="2800" smtClean="0"/>
              <a:t>Olbrachtova 2006/9, 140 00 Praha 4</a:t>
            </a:r>
          </a:p>
          <a:p>
            <a:pPr eaLnBrk="1" hangingPunct="1">
              <a:buFontTx/>
              <a:buNone/>
            </a:pPr>
            <a:r>
              <a:rPr lang="cs-CZ" sz="2800" smtClean="0"/>
              <a:t>tel.: 267 994 163, e-mail: josef.jemelka@sfzp.cz</a:t>
            </a:r>
            <a:r>
              <a:rPr lang="cs-CZ" sz="1600" smtClean="0"/>
              <a:t/>
            </a:r>
            <a:br>
              <a:rPr lang="cs-CZ" sz="1600" smtClean="0"/>
            </a:br>
            <a:endParaRPr lang="cs-CZ" sz="160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Základní předpisy pro zadávání výběrových řízení 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 smtClean="0"/>
              <a:t>Předpisy EU: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nařízení Rady (ES) č. 1083/2006 o obecných ustanoveních týkajících se Evropského fondu pro regionální rozvoj,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nařízení Komise (ES) 1828/2006, (prováděcí)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b="1" dirty="0" smtClean="0"/>
              <a:t>Nařízení Rady č. 1605/2002 o souhrnném rozpočtu ES</a:t>
            </a:r>
            <a:r>
              <a:rPr lang="cs-CZ" sz="2700" dirty="0" smtClean="0"/>
              <a:t>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Směrnice 2004/17/ES o koordinaci postupů při zadávání zakázek subjekty působícími v odvětví vodního hospodářství, energetiky, dopravy a poštovních služeb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směrnice 2004/18/ES o koordinaci postupů na stavební práce, dodávky a služby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Základní předpisy pro zadávání výběrových řízení II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r>
              <a:rPr lang="cs-CZ" sz="2700" b="1" u="sng" dirty="0"/>
              <a:t>Předpisy ČR: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Zákon č. 137/2006 Sb., o veřejných zakázkách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/>
              <a:t>Nařízení vlády č. 77/2008 Sb., o stanovení finančních limitů pro účely zákona o veřejných zakázkách (ve znění NV č. 447/2011 Sb</a:t>
            </a:r>
            <a:r>
              <a:rPr lang="cs-CZ" sz="2700" dirty="0" smtClean="0"/>
              <a:t>.)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Vyhláška č. 133/2012 Sb., uveřejňování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Vyhláška č. 230/2012 Sb., stavební práce ( § 44 odst. 4 )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Vyhláška č. 231/2012 Sb., obchodní podmínky ( § 46 d 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cs-CZ" sz="2700" dirty="0" smtClean="0"/>
              <a:t>Vyhláška č. 232/2012 Sb. , rozsah odůvodnění ( § 86 odst. 2 a § 156 odst. 8 )</a:t>
            </a:r>
          </a:p>
          <a:p>
            <a:pPr marL="0" indent="0" algn="just" eaLnBrk="1" hangingPunct="1">
              <a:lnSpc>
                <a:spcPct val="80000"/>
              </a:lnSpc>
              <a:buFontTx/>
              <a:buNone/>
              <a:defRPr/>
            </a:pPr>
            <a:endParaRPr lang="cs-CZ" sz="2700" b="1" u="sng" dirty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Specifické podmínky OPŽP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700" dirty="0">
                <a:solidFill>
                  <a:srgbClr val="000000"/>
                </a:solidFill>
              </a:rPr>
              <a:t>Základní hodnotící kritérium – ekonomická výhodnost nabídky, zde určují dílčí hodnotící kritéria - </a:t>
            </a:r>
            <a:r>
              <a:rPr lang="cs-CZ" sz="2700" dirty="0" smtClean="0">
                <a:solidFill>
                  <a:srgbClr val="000000"/>
                </a:solidFill>
              </a:rPr>
              <a:t>min</a:t>
            </a:r>
            <a:r>
              <a:rPr lang="cs-CZ" sz="2700" dirty="0">
                <a:solidFill>
                  <a:srgbClr val="000000"/>
                </a:solidFill>
              </a:rPr>
              <a:t>. váha hodnotícího kritéria cena – 60% dodávky, služby, 80% st. práce </a:t>
            </a:r>
          </a:p>
          <a:p>
            <a:pPr algn="just" eaLnBrk="1" hangingPunct="1">
              <a:defRPr/>
            </a:pPr>
            <a:r>
              <a:rPr lang="cs-CZ" sz="2700" dirty="0" smtClean="0"/>
              <a:t>příjemce podpory musí jednoznačně odůvodnit volby jednotlivých dílčích hodnotících kritérií včetně vah, resp. doložit jaký je ekonomický přínos těchto kritérií pro zadavatele</a:t>
            </a:r>
          </a:p>
          <a:p>
            <a:pPr algn="just" eaLnBrk="1" hangingPunct="1">
              <a:defRPr/>
            </a:pPr>
            <a:r>
              <a:rPr lang="cs-CZ" sz="2700" dirty="0">
                <a:solidFill>
                  <a:srgbClr val="000000"/>
                </a:solidFill>
              </a:rPr>
              <a:t>Stanovit min. a max. přípustnou hodnotu číselně vyjádřitelného hodnotícího kritéria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85725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Specifické podmínky OPŽP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algn="just" eaLnBrk="1" hangingPunct="1">
              <a:defRPr/>
            </a:pPr>
            <a:r>
              <a:rPr lang="cs-CZ" sz="2700" dirty="0" smtClean="0">
                <a:solidFill>
                  <a:srgbClr val="000000"/>
                </a:solidFill>
              </a:rPr>
              <a:t>max</a:t>
            </a:r>
            <a:r>
              <a:rPr lang="cs-CZ" sz="2700" dirty="0">
                <a:solidFill>
                  <a:srgbClr val="000000"/>
                </a:solidFill>
              </a:rPr>
              <a:t>. podíl subdodávek u stavebních prací – 30% z </a:t>
            </a:r>
            <a:r>
              <a:rPr lang="cs-CZ" sz="2700" dirty="0" smtClean="0">
                <a:solidFill>
                  <a:srgbClr val="000000"/>
                </a:solidFill>
              </a:rPr>
              <a:t>objemu staveních nákladů akce; u zakázek zaměřených na zateplení obálek budov – 15 %</a:t>
            </a:r>
            <a:endParaRPr lang="cs-CZ" sz="2700" dirty="0">
              <a:solidFill>
                <a:srgbClr val="000000"/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cs-CZ" sz="2700" dirty="0">
              <a:solidFill>
                <a:srgbClr val="000000"/>
              </a:solidFill>
            </a:endParaRPr>
          </a:p>
          <a:p>
            <a:pPr algn="just" eaLnBrk="1" hangingPunct="1">
              <a:defRPr/>
            </a:pPr>
            <a:r>
              <a:rPr lang="cs-CZ" sz="2700" dirty="0"/>
              <a:t>nevztahuje se § 18 odst. 1) písm. </a:t>
            </a:r>
            <a:r>
              <a:rPr lang="cs-CZ" sz="2700" dirty="0" smtClean="0"/>
              <a:t>e) </a:t>
            </a:r>
            <a:r>
              <a:rPr lang="cs-CZ" sz="2700" dirty="0"/>
              <a:t>zákona, nelze využít </a:t>
            </a:r>
            <a:r>
              <a:rPr lang="cs-CZ" sz="2700" dirty="0" err="1"/>
              <a:t>inhouse</a:t>
            </a:r>
            <a:r>
              <a:rPr lang="cs-CZ" sz="2700" dirty="0"/>
              <a:t> výjimku, tzn. nelze zadat zakázku bez realizace zadávacího řízení osobě, ve které má zadavatel výlučná majetková práva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sz="2800" dirty="0" smtClean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2"/>
          <p:cNvSpPr>
            <a:spLocks noGrp="1"/>
          </p:cNvSpPr>
          <p:nvPr>
            <p:ph type="title" idx="4294967295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Nejčastější pochybení 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před začátkem zadávacího řízení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288" y="1989138"/>
            <a:ext cx="8280400" cy="4248150"/>
          </a:xfrm>
        </p:spPr>
        <p:txBody>
          <a:bodyPr/>
          <a:lstStyle/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Nedostatečné vymezení předmětu zakázky a zadávacích podmínek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Nesprávné stanovení druhu veřejné zakázky a předpokládané hodnoty veřejné zakázky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Nesprávné dělení zakázek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Stanovení nevhodných kvalifikačních kritérií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Stanovení a specifikace nevhodných hodnotících kritérií</a:t>
            </a:r>
          </a:p>
          <a:p>
            <a:pPr marL="609600" indent="-609600" algn="just" eaLnBrk="1" hangingPunct="1">
              <a:lnSpc>
                <a:spcPct val="80000"/>
              </a:lnSpc>
              <a:buFontTx/>
              <a:buAutoNum type="arabicPeriod"/>
            </a:pPr>
            <a:r>
              <a:rPr lang="cs-CZ" sz="2800" smtClean="0"/>
              <a:t>Nezákonná značková specifikace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8196" name="Picture 4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428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cs-CZ" sz="3200" b="1" u="sng">
                <a:solidFill>
                  <a:srgbClr val="006699"/>
                </a:solidFill>
              </a:rPr>
              <a:t>AD 1. Nedostatečné vymezení předmětu zakázky a zadávacích podmínek</a:t>
            </a:r>
            <a:endParaRPr lang="cs-CZ" sz="3200">
              <a:solidFill>
                <a:schemeClr val="tx2"/>
              </a:solidFill>
            </a:endParaRPr>
          </a:p>
        </p:txBody>
      </p:sp>
      <p:sp>
        <p:nvSpPr>
          <p:cNvPr id="8198" name="Rectangle 3"/>
          <p:cNvSpPr txBox="1">
            <a:spLocks noChangeArrowheads="1"/>
          </p:cNvSpPr>
          <p:nvPr/>
        </p:nvSpPr>
        <p:spPr bwMode="auto">
          <a:xfrm>
            <a:off x="395288" y="1628775"/>
            <a:ext cx="8497887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Nedostatečná projektová příprava – opomenutí části stavebních prací/dodávek/služeb, návrh nerealizovatelné postupy/technologie – viz. dále vícepráce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Nedostatečně vymezené dodací a technické podmínky</a:t>
            </a:r>
          </a:p>
          <a:p>
            <a:pPr marL="342900" indent="-342900" algn="just" eaLnBrk="0" hangingPunct="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cs-CZ" sz="2800"/>
              <a:t>Zmatečné vymezení podmínek na zpracování nabídkové ceny (požadavek na zahrnutí dalších položek neuvedených v ZD, přičemž každý uchazeč má individuálně posoudit o jaké jde)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ozadí prezenta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20713"/>
            <a:ext cx="8229600" cy="12954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rgbClr val="006699"/>
                </a:solidFill>
              </a:rPr>
              <a:t>AD 2. Nesprávné stanovení druhu veřejné zakázky a její předpokládané hodnoty</a:t>
            </a:r>
            <a:endParaRPr lang="cs-CZ" sz="320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29600" cy="37052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cs-CZ" sz="2800" smtClean="0"/>
              <a:t>Nadlimitní veřejné zakázky na dodávky a služby jsou chybně označeny jako podlimitní zakázky na stavební práce (případně jako zakázky malého rozsahu) </a:t>
            </a:r>
          </a:p>
          <a:p>
            <a:pPr algn="just" eaLnBrk="1" hangingPunct="1">
              <a:lnSpc>
                <a:spcPct val="90000"/>
              </a:lnSpc>
            </a:pPr>
            <a:endParaRPr lang="cs-CZ" sz="2800" smtClean="0"/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Příklad: „zahradnické“ služby jsou označeny jako Krajinné úpravy – stavební práce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42938"/>
            <a:ext cx="8064500" cy="1273175"/>
          </a:xfrm>
        </p:spPr>
        <p:txBody>
          <a:bodyPr/>
          <a:lstStyle/>
          <a:p>
            <a:pPr marL="533400" indent="-355600" eaLnBrk="1" hangingPunct="1"/>
            <a:r>
              <a:rPr lang="cs-CZ" sz="3200" b="1" u="sng" smtClean="0">
                <a:solidFill>
                  <a:srgbClr val="006699"/>
                </a:solidFill>
              </a:rPr>
              <a:t>Limity veřejných zakázek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r>
              <a:rPr lang="cs-CZ" sz="3200" b="1" u="sng" smtClean="0">
                <a:solidFill>
                  <a:srgbClr val="006699"/>
                </a:solidFill>
              </a:rPr>
              <a:t>(nadlimitní/podlimitní)</a:t>
            </a:r>
            <a:br>
              <a:rPr lang="cs-CZ" sz="3200" b="1" u="sng" smtClean="0">
                <a:solidFill>
                  <a:srgbClr val="006699"/>
                </a:solidFill>
              </a:rPr>
            </a:br>
            <a:endParaRPr lang="cs-CZ" sz="3200" b="1" u="sng" smtClean="0">
              <a:solidFill>
                <a:srgbClr val="0066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714500"/>
            <a:ext cx="8501063" cy="4786313"/>
          </a:xfrm>
        </p:spPr>
        <p:txBody>
          <a:bodyPr/>
          <a:lstStyle/>
          <a:p>
            <a:pPr marL="533400" indent="-355600" eaLnBrk="1" hangingPunct="1">
              <a:buFontTx/>
              <a:buNone/>
            </a:pPr>
            <a:r>
              <a:rPr lang="cs-CZ" sz="2800" smtClean="0"/>
              <a:t>Od 1. 1. 2012 nově upravené výše limitů:</a:t>
            </a:r>
          </a:p>
          <a:p>
            <a:pPr marL="533400" indent="-355600" eaLnBrk="1" hangingPunct="1">
              <a:buFontTx/>
              <a:buNone/>
            </a:pPr>
            <a:endParaRPr lang="cs-CZ" sz="2800" smtClean="0"/>
          </a:p>
          <a:p>
            <a:pPr marL="533400" indent="-355600" eaLnBrk="1" hangingPunct="1">
              <a:buFontTx/>
              <a:buNone/>
            </a:pPr>
            <a:r>
              <a:rPr lang="cs-CZ" sz="2800" smtClean="0"/>
              <a:t>Dodávky a služby</a:t>
            </a:r>
          </a:p>
          <a:p>
            <a:pPr marL="533400" indent="-355600" eaLnBrk="1" hangingPunct="1"/>
            <a:r>
              <a:rPr lang="cs-CZ" sz="2800" smtClean="0"/>
              <a:t>3.256.000,- Kč - § 2 odst. 2 písm. a) a b)</a:t>
            </a:r>
          </a:p>
          <a:p>
            <a:pPr marL="533400" indent="-355600" eaLnBrk="1" hangingPunct="1"/>
            <a:r>
              <a:rPr lang="cs-CZ" sz="2800" smtClean="0"/>
              <a:t>5.010.000,- Kč - § 2 odst. 2 písm. c) a d)</a:t>
            </a:r>
          </a:p>
          <a:p>
            <a:pPr marL="533400" indent="-355600" eaLnBrk="1" hangingPunct="1"/>
            <a:r>
              <a:rPr lang="cs-CZ" sz="2800" smtClean="0"/>
              <a:t>10.021.000,- Kč pro sektorové zadavatele</a:t>
            </a:r>
          </a:p>
          <a:p>
            <a:pPr marL="533400" indent="-355600" eaLnBrk="1" hangingPunct="1">
              <a:buFontTx/>
              <a:buNone/>
            </a:pPr>
            <a:endParaRPr lang="cs-CZ" sz="2800" smtClean="0"/>
          </a:p>
          <a:p>
            <a:pPr marL="533400" indent="-355600" eaLnBrk="1" hangingPunct="1">
              <a:buFontTx/>
              <a:buNone/>
            </a:pPr>
            <a:r>
              <a:rPr lang="cs-CZ" sz="2800" smtClean="0"/>
              <a:t>Stavební práce</a:t>
            </a:r>
          </a:p>
          <a:p>
            <a:pPr marL="533400" indent="-355600" eaLnBrk="1" hangingPunct="1"/>
            <a:r>
              <a:rPr lang="cs-CZ" sz="2800" smtClean="0"/>
              <a:t>125.265.000,- Kč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9532</TotalTime>
  <Words>956</Words>
  <Application>Microsoft Office PowerPoint</Application>
  <PresentationFormat>Předvádění na obrazovce (4:3)</PresentationFormat>
  <Paragraphs>126</Paragraphs>
  <Slides>19</Slides>
  <Notes>19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Calibri</vt:lpstr>
      <vt:lpstr>Výchozí návrh</vt:lpstr>
      <vt:lpstr>PRAKTICKÉ ZKUŠENOSTI ZE ZADÁVÁNÍ VEŘEJNÝCH ZAKÁZEK V RÁMCI OPŽP</vt:lpstr>
      <vt:lpstr>Základní předpisy pro zadávání výběrových řízení I</vt:lpstr>
      <vt:lpstr>Základní předpisy pro zadávání výběrových řízení II</vt:lpstr>
      <vt:lpstr>Specifické podmínky OPŽP</vt:lpstr>
      <vt:lpstr>Specifické podmínky OPŽP</vt:lpstr>
      <vt:lpstr>Nejčastější pochybení  před začátkem zadávacího řízení</vt:lpstr>
      <vt:lpstr>Snímek 7</vt:lpstr>
      <vt:lpstr>AD 2. Nesprávné stanovení druhu veřejné zakázky a její předpokládané hodnoty</vt:lpstr>
      <vt:lpstr>Limity veřejných zakázek (nadlimitní/podlimitní) </vt:lpstr>
      <vt:lpstr> Limity veřejných zakázek (podlimitní/ zakázky malého rozsahu) </vt:lpstr>
      <vt:lpstr>Limity VZ dle závazných pokynů </vt:lpstr>
      <vt:lpstr>AD 3. Nesprávné dělení zakázek</vt:lpstr>
      <vt:lpstr>AD 4. Stanovení nevhodných kvalifikačních kritérií</vt:lpstr>
      <vt:lpstr>AD 5. Stanovení a specifikace nevhodných hodnotících kritérií</vt:lpstr>
      <vt:lpstr>Nejčastější pochybení  v průběhu zadávacího řízení</vt:lpstr>
      <vt:lpstr> Změny smluv na plnění VZ</vt:lpstr>
      <vt:lpstr> Změny smluv na plnění VZ - příklady</vt:lpstr>
      <vt:lpstr>doporučení:</vt:lpstr>
      <vt:lpstr>Snímek 19</vt:lpstr>
    </vt:vector>
  </TitlesOfParts>
  <Company>Dell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Toto je pouze slepý název prezentace</dc:title>
  <dc:creator>Soňa Sýkorová</dc:creator>
  <cp:lastModifiedBy>prace</cp:lastModifiedBy>
  <cp:revision>317</cp:revision>
  <cp:lastPrinted>2012-10-03T19:12:45Z</cp:lastPrinted>
  <dcterms:created xsi:type="dcterms:W3CDTF">2008-05-17T08:10:28Z</dcterms:created>
  <dcterms:modified xsi:type="dcterms:W3CDTF">2013-06-14T05:49:04Z</dcterms:modified>
</cp:coreProperties>
</file>