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7" r:id="rId2"/>
  </p:sldMasterIdLst>
  <p:notesMasterIdLst>
    <p:notesMasterId r:id="rId47"/>
  </p:notesMasterIdLst>
  <p:handoutMasterIdLst>
    <p:handoutMasterId r:id="rId48"/>
  </p:handoutMasterIdLst>
  <p:sldIdLst>
    <p:sldId id="256" r:id="rId3"/>
    <p:sldId id="393" r:id="rId4"/>
    <p:sldId id="391" r:id="rId5"/>
    <p:sldId id="321" r:id="rId6"/>
    <p:sldId id="365" r:id="rId7"/>
    <p:sldId id="320" r:id="rId8"/>
    <p:sldId id="319" r:id="rId9"/>
    <p:sldId id="350" r:id="rId10"/>
    <p:sldId id="351" r:id="rId11"/>
    <p:sldId id="322" r:id="rId12"/>
    <p:sldId id="394" r:id="rId13"/>
    <p:sldId id="323" r:id="rId14"/>
    <p:sldId id="380" r:id="rId15"/>
    <p:sldId id="381" r:id="rId16"/>
    <p:sldId id="382" r:id="rId17"/>
    <p:sldId id="378" r:id="rId18"/>
    <p:sldId id="356" r:id="rId19"/>
    <p:sldId id="385" r:id="rId20"/>
    <p:sldId id="345" r:id="rId21"/>
    <p:sldId id="347" r:id="rId22"/>
    <p:sldId id="362" r:id="rId23"/>
    <p:sldId id="374" r:id="rId24"/>
    <p:sldId id="384" r:id="rId25"/>
    <p:sldId id="363" r:id="rId26"/>
    <p:sldId id="383" r:id="rId27"/>
    <p:sldId id="330" r:id="rId28"/>
    <p:sldId id="331" r:id="rId29"/>
    <p:sldId id="332" r:id="rId30"/>
    <p:sldId id="336" r:id="rId31"/>
    <p:sldId id="333" r:id="rId32"/>
    <p:sldId id="373" r:id="rId33"/>
    <p:sldId id="340" r:id="rId34"/>
    <p:sldId id="341" r:id="rId35"/>
    <p:sldId id="369" r:id="rId36"/>
    <p:sldId id="370" r:id="rId37"/>
    <p:sldId id="387" r:id="rId38"/>
    <p:sldId id="377" r:id="rId39"/>
    <p:sldId id="386" r:id="rId40"/>
    <p:sldId id="388" r:id="rId41"/>
    <p:sldId id="389" r:id="rId42"/>
    <p:sldId id="390" r:id="rId43"/>
    <p:sldId id="344" r:id="rId44"/>
    <p:sldId id="367" r:id="rId45"/>
    <p:sldId id="282" r:id="rId4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  <a:srgbClr val="3F9C35"/>
    <a:srgbClr val="7376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4669" autoAdjust="0"/>
  </p:normalViewPr>
  <p:slideViewPr>
    <p:cSldViewPr>
      <p:cViewPr>
        <p:scale>
          <a:sx n="75" d="100"/>
          <a:sy n="75" d="100"/>
        </p:scale>
        <p:origin x="-194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80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0D4F009-579F-4E11-AA12-CA29885CCA8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264D403-441E-4C3F-AB96-F8D9EC4EB1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charset="0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B98E-4F01-4ABB-A085-2EC99B1A9FF9}" type="slidenum">
              <a:rPr lang="cs-CZ" smtClean="0">
                <a:latin typeface="Arial" charset="0"/>
              </a:rPr>
              <a:pPr/>
              <a:t>29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" name="Picture 8" descr="Banner_FS_ERDF_RGB_3_horizo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90663"/>
            <a:ext cx="835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692275" y="5734050"/>
            <a:ext cx="7056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latin typeface="Arial Unicode MS" pitchFamily="34" charset="-128"/>
              </a:rPr>
              <a:t>Ministerstvo životního prostředí</a:t>
            </a:r>
            <a:r>
              <a:rPr lang="cs-CZ" sz="1200" dirty="0" smtClean="0"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latin typeface="Arial Unicode MS" pitchFamily="34" charset="-128"/>
              </a:rPr>
              <a:t>  </a:t>
            </a:r>
            <a:r>
              <a:rPr lang="cs-CZ" sz="1400" dirty="0" smtClean="0">
                <a:latin typeface="Arial Unicode MS" pitchFamily="34" charset="-128"/>
              </a:rPr>
              <a:t>Státní fond životního prostředí ČR</a:t>
            </a:r>
          </a:p>
          <a:p>
            <a:pPr eaLnBrk="1" hangingPunct="1">
              <a:defRPr/>
            </a:pPr>
            <a:r>
              <a:rPr lang="cs-CZ" sz="1400" b="1" dirty="0" smtClean="0">
                <a:solidFill>
                  <a:srgbClr val="0046AD"/>
                </a:solidFill>
                <a:latin typeface="Arial Unicode MS" pitchFamily="34" charset="-128"/>
              </a:rPr>
              <a:t>www.opzp.cz</a:t>
            </a:r>
            <a:r>
              <a:rPr lang="cs-CZ" sz="1200" dirty="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 smtClean="0">
                <a:solidFill>
                  <a:srgbClr val="3F9C35"/>
                </a:solidFill>
                <a:latin typeface="Arial Unicode MS" pitchFamily="34" charset="-128"/>
              </a:rPr>
              <a:t>zelená linka 800 260 500</a:t>
            </a:r>
            <a:r>
              <a:rPr lang="cs-CZ" sz="1200" dirty="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 smtClean="0">
                <a:solidFill>
                  <a:srgbClr val="0046AD"/>
                </a:solidFill>
                <a:latin typeface="Arial Unicode MS" pitchFamily="34" charset="-128"/>
              </a:rPr>
              <a:t>dotazy@sfzp.cz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7377112" cy="8636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353425" cy="1800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45225"/>
            <a:ext cx="2195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95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1980-1D0A-48A4-98DD-A9AE06277B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83F-E78B-4E17-BE2E-F4B37C4EFF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274638"/>
            <a:ext cx="2141538" cy="58086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275387" cy="58086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7616B-3325-4EF5-982E-F28A1FABE22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5" name="Picture 8" descr="Banner_FS_ERDF_RGB_3_horiz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90663"/>
            <a:ext cx="835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92275" y="5734050"/>
            <a:ext cx="7056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latin typeface="Arial Unicode MS" pitchFamily="34" charset="-128"/>
              </a:rPr>
              <a:t>Ministerstvo životního prostředí</a:t>
            </a:r>
            <a:r>
              <a:rPr lang="cs-CZ" sz="1200" dirty="0" smtClean="0"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latin typeface="Arial Unicode MS" pitchFamily="34" charset="-128"/>
              </a:rPr>
              <a:t>  </a:t>
            </a:r>
            <a:r>
              <a:rPr lang="cs-CZ" sz="1400" dirty="0" smtClean="0">
                <a:latin typeface="Arial Unicode MS" pitchFamily="34" charset="-128"/>
              </a:rPr>
              <a:t>Státní fond životního prostředí ČR</a:t>
            </a:r>
          </a:p>
          <a:p>
            <a:pPr eaLnBrk="1" hangingPunct="1">
              <a:defRPr/>
            </a:pPr>
            <a:r>
              <a:rPr lang="cs-CZ" sz="1400" b="1" dirty="0" smtClean="0">
                <a:solidFill>
                  <a:srgbClr val="0046AD"/>
                </a:solidFill>
                <a:latin typeface="Arial Unicode MS" pitchFamily="34" charset="-128"/>
              </a:rPr>
              <a:t>www.opzp.cz</a:t>
            </a:r>
            <a:r>
              <a:rPr lang="cs-CZ" sz="1200" dirty="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 smtClean="0">
                <a:solidFill>
                  <a:srgbClr val="3F9C35"/>
                </a:solidFill>
                <a:latin typeface="Arial Unicode MS" pitchFamily="34" charset="-128"/>
              </a:rPr>
              <a:t>zelená linka 800 260 500</a:t>
            </a:r>
            <a:r>
              <a:rPr lang="cs-CZ" sz="1200" dirty="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 smtClean="0">
                <a:solidFill>
                  <a:srgbClr val="0046AD"/>
                </a:solidFill>
                <a:latin typeface="Arial Unicode MS" pitchFamily="34" charset="-128"/>
              </a:rPr>
              <a:t>dotazy@sfzp.cz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12" descr="Banner_FS_ERDF_RGB_3_horizo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35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692275" y="5734050"/>
            <a:ext cx="7056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latin typeface="Arial Unicode MS" pitchFamily="34" charset="-128"/>
              </a:rPr>
              <a:t>Ministerstvo životního prostředí</a:t>
            </a:r>
            <a:r>
              <a:rPr lang="cs-CZ" sz="1200" dirty="0" smtClean="0"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latin typeface="Arial Unicode MS" pitchFamily="34" charset="-128"/>
              </a:rPr>
              <a:t>  </a:t>
            </a:r>
            <a:r>
              <a:rPr lang="cs-CZ" sz="1400" dirty="0" smtClean="0">
                <a:latin typeface="Arial Unicode MS" pitchFamily="34" charset="-128"/>
              </a:rPr>
              <a:t>Státní fond životního prostředí ČR</a:t>
            </a:r>
          </a:p>
          <a:p>
            <a:pPr eaLnBrk="1" hangingPunct="1">
              <a:defRPr/>
            </a:pPr>
            <a:r>
              <a:rPr lang="cs-CZ" sz="1400" b="1" dirty="0" smtClean="0">
                <a:solidFill>
                  <a:srgbClr val="0046AD"/>
                </a:solidFill>
                <a:latin typeface="Arial Unicode MS" pitchFamily="34" charset="-128"/>
              </a:rPr>
              <a:t>www.opzp.cz</a:t>
            </a:r>
            <a:r>
              <a:rPr lang="cs-CZ" sz="1200" dirty="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 smtClean="0">
                <a:solidFill>
                  <a:srgbClr val="3F9C35"/>
                </a:solidFill>
                <a:latin typeface="Arial Unicode MS" pitchFamily="34" charset="-128"/>
              </a:rPr>
              <a:t>zelená linka 800 260 500</a:t>
            </a:r>
            <a:r>
              <a:rPr lang="cs-CZ" sz="1200" dirty="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dirty="0" smtClean="0">
                <a:latin typeface="Wingdings" pitchFamily="2" charset="2"/>
              </a:rPr>
              <a:t>n</a:t>
            </a:r>
            <a:r>
              <a:rPr lang="cs-CZ" sz="800" dirty="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 smtClean="0">
                <a:solidFill>
                  <a:srgbClr val="0046AD"/>
                </a:solidFill>
                <a:latin typeface="Arial Unicode MS" pitchFamily="34" charset="-128"/>
              </a:rPr>
              <a:t>dotazy@sfzp.cz</a:t>
            </a: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7377112" cy="8636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353425" cy="1800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45225"/>
            <a:ext cx="2195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95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755C-32CE-4E0B-90CF-3030591F94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9093-E4C4-4DC4-9319-74A9FC9569D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A8A27-AE3D-4BFA-BD8B-D7D4F7505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2084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29175" y="1557338"/>
            <a:ext cx="42084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B493-E0FF-41F4-A337-A4CD0E33EC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B633-DAE5-4859-84C9-7B81B29F5C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2DF4-4A81-4A08-9BC3-851E551189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ACD8-A1F3-42EB-9EEA-3D647AAE22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D712-7A9C-4CFA-8755-357F9A4842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7A5F-9A05-4261-B854-81D228B325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B0CB-4305-43F4-AFF9-2140E7BEFC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B159-B565-4B28-8F6A-2D52EFB0C3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274638"/>
            <a:ext cx="2141538" cy="58086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275387" cy="58086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C06F2-C3BD-460E-A8C4-95DCA41484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272337" cy="7064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68313" y="1557338"/>
            <a:ext cx="8569325" cy="4525962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C085-43F4-4686-84D9-2B103DEDB3C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B1EB-2814-4DF5-A6E0-D25C5B0C6E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2084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29175" y="1557338"/>
            <a:ext cx="42084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606A-38FA-4A4C-A34B-D7F939BE0EB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9702-4FF8-4AC4-AE44-869F34F45A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D795-C8D4-49B9-A501-9830BFFBB9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824D-FC4C-4D54-AAF0-2E2635CF4A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27BC-D060-4C92-A938-1C0AE5B4EF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FA50-D189-4CE8-80B2-5AE16A68F1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7272337" cy="706437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5693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56EFBC2-F80E-4BFE-89B7-778A2F83CF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2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7272337" cy="706437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5693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967FBF0-4739-46FB-B756-23C71D4136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8" name="Rectangle 10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  <p:sldLayoutId id="21474845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2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43188"/>
            <a:ext cx="9144000" cy="2857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cs-CZ" sz="2800" b="1" smtClean="0"/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sz="3200" b="1" smtClean="0"/>
              <a:t>FINANCOVÁNÍ 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sz="3200" b="1" smtClean="0"/>
              <a:t>a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sz="3200" b="1" smtClean="0"/>
              <a:t>PŘEDKLÁDÁNÍ ŽÁDOSTÍ O PLATBU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692275" y="4437063"/>
            <a:ext cx="705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Bankovní účet  příjemce podpory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0" y="1557338"/>
            <a:ext cx="8929688" cy="5300662"/>
          </a:xfrm>
        </p:spPr>
        <p:txBody>
          <a:bodyPr/>
          <a:lstStyle/>
          <a:p>
            <a:pPr marL="268288" lvl="1" indent="-268288" algn="just">
              <a:spcBef>
                <a:spcPts val="1800"/>
              </a:spcBef>
              <a:buClr>
                <a:srgbClr val="0046AD"/>
              </a:buClr>
              <a:buFont typeface="Wingdings" pitchFamily="2" charset="2"/>
              <a:buChar char="ü"/>
            </a:pPr>
            <a:r>
              <a:rPr lang="cs-CZ" sz="2600" smtClean="0"/>
              <a:t>Příjemce podpory </a:t>
            </a:r>
            <a:r>
              <a:rPr lang="cs-CZ" sz="2600" u="sng" smtClean="0"/>
              <a:t>není povinen zřizovat zvláštní bankovní účet</a:t>
            </a:r>
            <a:r>
              <a:rPr lang="cs-CZ" sz="2600" smtClean="0"/>
              <a:t> pro účely financování projektu.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cs-CZ" smtClean="0"/>
              <a:t>Uvolňování podpory probíhá na účet příjemce podpory označený v IS BF jako </a:t>
            </a:r>
            <a:r>
              <a:rPr lang="cs-CZ" u="sng" smtClean="0"/>
              <a:t>hlavní účet</a:t>
            </a:r>
            <a:r>
              <a:rPr lang="cs-CZ" smtClean="0"/>
              <a:t>, a to zásadně </a:t>
            </a:r>
            <a:r>
              <a:rPr lang="cs-CZ" u="sng" smtClean="0"/>
              <a:t>bezhotovostním</a:t>
            </a:r>
            <a:r>
              <a:rPr lang="cs-CZ" smtClean="0"/>
              <a:t> platebním stykem a pouze v </a:t>
            </a:r>
            <a:r>
              <a:rPr lang="cs-CZ" u="sng" smtClean="0"/>
              <a:t>měně CZK</a:t>
            </a:r>
            <a:r>
              <a:rPr lang="cs-CZ" smtClean="0"/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endParaRPr lang="cs-CZ" sz="220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6DD5A8-2B83-48DA-AC30-A56E800DCE63}" type="slidenum">
              <a:rPr lang="cs-CZ" smtClean="0">
                <a:latin typeface="Arial" charset="0"/>
              </a:rPr>
              <a:pPr/>
              <a:t>10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557338"/>
            <a:ext cx="8713788" cy="5300662"/>
          </a:xfrm>
        </p:spPr>
        <p:txBody>
          <a:bodyPr/>
          <a:lstStyle/>
          <a:p>
            <a:pPr>
              <a:defRPr/>
            </a:pPr>
            <a:r>
              <a:rPr lang="cs-CZ" b="1" u="sng" dirty="0" smtClean="0"/>
              <a:t>Hlavní účet – změny v r. 2013</a:t>
            </a:r>
          </a:p>
          <a:p>
            <a:pPr>
              <a:spcBef>
                <a:spcPts val="1200"/>
              </a:spcBef>
              <a:defRPr/>
            </a:pPr>
            <a:r>
              <a:rPr lang="cs-CZ" sz="2300" dirty="0" smtClean="0">
                <a:solidFill>
                  <a:srgbClr val="0070C0"/>
                </a:solidFill>
              </a:rPr>
              <a:t>ÚSC a subjekty definované v zákoně č. 218/2000 Sb. </a:t>
            </a:r>
            <a:r>
              <a:rPr lang="cs-CZ" sz="2300" dirty="0" smtClean="0"/>
              <a:t>v platném znění, § 3, písm. h) - viz novela ← zákon č. 501/2012 Sb.: podpora na </a:t>
            </a:r>
            <a:r>
              <a:rPr lang="cs-CZ" sz="2300" u="sng" dirty="0" smtClean="0"/>
              <a:t>účet u ČNB = hlavní účet  </a:t>
            </a:r>
          </a:p>
          <a:p>
            <a:pPr>
              <a:spcBef>
                <a:spcPts val="1200"/>
              </a:spcBef>
              <a:defRPr/>
            </a:pPr>
            <a:r>
              <a:rPr lang="cs-CZ" sz="2300" dirty="0" smtClean="0">
                <a:solidFill>
                  <a:srgbClr val="0070C0"/>
                </a:solidFill>
              </a:rPr>
              <a:t>Státní podniky </a:t>
            </a:r>
            <a:r>
              <a:rPr lang="cs-CZ" sz="2300" dirty="0" smtClean="0"/>
              <a:t>– od r. 2013 podpora na </a:t>
            </a:r>
            <a:r>
              <a:rPr lang="cs-CZ" sz="2300" u="sng" dirty="0" smtClean="0"/>
              <a:t>komerční = hlavní účet </a:t>
            </a:r>
            <a:r>
              <a:rPr lang="cs-CZ" sz="2300" dirty="0" smtClean="0"/>
              <a:t>(dotace ERDF/FS/SR prostřednictvím UCB na hlavní účet, podpora ze SFŽP přímo na hlavní účet)</a:t>
            </a:r>
          </a:p>
          <a:p>
            <a:pPr>
              <a:spcBef>
                <a:spcPts val="1200"/>
              </a:spcBef>
              <a:defRPr/>
            </a:pPr>
            <a:r>
              <a:rPr lang="cs-CZ" sz="2300" dirty="0" smtClean="0">
                <a:solidFill>
                  <a:srgbClr val="0070C0"/>
                </a:solidFill>
              </a:rPr>
              <a:t>SPO</a:t>
            </a:r>
            <a:r>
              <a:rPr lang="cs-CZ" sz="2300" dirty="0" smtClean="0"/>
              <a:t> – od r. 2013 podpora na </a:t>
            </a:r>
            <a:r>
              <a:rPr lang="cs-CZ" sz="2300" u="sng" dirty="0" smtClean="0"/>
              <a:t>komerční = hlavní účet</a:t>
            </a:r>
            <a:r>
              <a:rPr lang="cs-CZ" sz="2300" dirty="0" smtClean="0"/>
              <a:t> (dotace ERDF/FS/SR prostřednictvím zřizovatele/kap. SR přímo na hlavní účet, podpora SFŽP přímo na hl. účet)</a:t>
            </a:r>
          </a:p>
          <a:p>
            <a:pPr>
              <a:spcBef>
                <a:spcPts val="1200"/>
              </a:spcBef>
              <a:defRPr/>
            </a:pPr>
            <a:r>
              <a:rPr lang="cs-CZ" sz="2300" dirty="0" smtClean="0">
                <a:solidFill>
                  <a:srgbClr val="0070C0"/>
                </a:solidFill>
              </a:rPr>
              <a:t>OSS </a:t>
            </a:r>
            <a:r>
              <a:rPr lang="cs-CZ" sz="2300" dirty="0" smtClean="0"/>
              <a:t>– rozpočtová opatření, rezervace, spolufinancovány vždy z kap. SR (není podpora ze SFŽP) </a:t>
            </a:r>
            <a:r>
              <a:rPr lang="cs-CZ" sz="2300" u="sng" dirty="0" smtClean="0"/>
              <a:t>                 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cs-CZ" sz="24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D46A0-7E46-4E7A-A685-0B665AFDB96F}" type="slidenum">
              <a:rPr lang="cs-CZ" smtClean="0">
                <a:latin typeface="Arial" charset="0"/>
              </a:rPr>
              <a:pPr/>
              <a:t>11</a:t>
            </a:fld>
            <a:endParaRPr lang="cs-CZ" smtClean="0">
              <a:latin typeface="Arial" charset="0"/>
            </a:endParaRPr>
          </a:p>
        </p:txBody>
      </p:sp>
      <p:sp>
        <p:nvSpPr>
          <p:cNvPr id="1536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Bankovní účet  příjemce podpory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Nastavení hlavního účtu v IS BF</a:t>
            </a:r>
          </a:p>
        </p:txBody>
      </p:sp>
      <p:pic>
        <p:nvPicPr>
          <p:cNvPr id="16387" name="Zástupný symbol pro obsah 5" descr="BF - bankovní spojen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  <p:sp>
        <p:nvSpPr>
          <p:cNvPr id="1638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A92CC2-CBCA-4450-BF94-AB554A0804B0}" type="slidenum">
              <a:rPr lang="cs-CZ" smtClean="0">
                <a:latin typeface="Arial" charset="0"/>
              </a:rPr>
              <a:pPr/>
              <a:t>12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2. Předkládání faktur a bankovních výpisů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413"/>
            <a:ext cx="8929688" cy="5500687"/>
          </a:xfrm>
        </p:spPr>
        <p:txBody>
          <a:bodyPr/>
          <a:lstStyle/>
          <a:p>
            <a:pPr marL="268288" lvl="1" indent="-268288" algn="just">
              <a:spcBef>
                <a:spcPts val="60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600" dirty="0" smtClean="0"/>
              <a:t>Příjemce podpory vždy </a:t>
            </a:r>
            <a:r>
              <a:rPr lang="cs-CZ" sz="2600" b="1" u="sng" dirty="0" smtClean="0"/>
              <a:t>zadává</a:t>
            </a:r>
            <a:r>
              <a:rPr lang="cs-CZ" sz="2600" u="sng" dirty="0" smtClean="0"/>
              <a:t> faktury</a:t>
            </a:r>
            <a:r>
              <a:rPr lang="cs-CZ" sz="2600" u="sng" dirty="0"/>
              <a:t> </a:t>
            </a:r>
            <a:r>
              <a:rPr lang="cs-CZ" sz="2600" u="sng" dirty="0" smtClean="0"/>
              <a:t>a BV do IS BF</a:t>
            </a:r>
            <a:r>
              <a:rPr lang="cs-CZ" sz="2600" dirty="0" smtClean="0"/>
              <a:t> a prostřednictvím WF elektronicky odesílá ke kontrole:</a:t>
            </a:r>
          </a:p>
          <a:p>
            <a:pPr marL="0" lvl="1" indent="0" algn="just">
              <a:spcBef>
                <a:spcPts val="600"/>
              </a:spcBef>
              <a:buClr>
                <a:srgbClr val="0046AD"/>
              </a:buClr>
              <a:buFont typeface="Arial Unicode MS" pitchFamily="34" charset="-128"/>
              <a:buNone/>
              <a:defRPr/>
            </a:pP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smtClean="0"/>
              <a:t>  - </a:t>
            </a:r>
            <a:r>
              <a:rPr lang="cs-CZ" sz="2300" dirty="0" smtClean="0"/>
              <a:t>údaje o fakturách → PM</a:t>
            </a:r>
          </a:p>
          <a:p>
            <a:pPr marL="0" lvl="1" indent="0" algn="just">
              <a:spcBef>
                <a:spcPts val="0"/>
              </a:spcBef>
              <a:buClr>
                <a:srgbClr val="0046AD"/>
              </a:buClr>
              <a:buFont typeface="Arial Unicode MS" pitchFamily="34" charset="-128"/>
              <a:buNone/>
              <a:defRPr/>
            </a:pPr>
            <a:r>
              <a:rPr lang="cs-CZ" sz="2300" dirty="0"/>
              <a:t> </a:t>
            </a:r>
            <a:r>
              <a:rPr lang="cs-CZ" sz="2300" dirty="0" smtClean="0"/>
              <a:t>   - údaje o BV </a:t>
            </a:r>
            <a:r>
              <a:rPr lang="cs-CZ" sz="2300" dirty="0"/>
              <a:t>→</a:t>
            </a:r>
            <a:r>
              <a:rPr lang="cs-CZ" sz="2300" dirty="0" smtClean="0"/>
              <a:t> FM. </a:t>
            </a:r>
          </a:p>
          <a:p>
            <a:pPr marL="268288" lvl="1" indent="-268288" algn="just">
              <a:spcBef>
                <a:spcPts val="240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600" dirty="0" smtClean="0"/>
              <a:t>Faktury a BV vždy </a:t>
            </a:r>
            <a:r>
              <a:rPr lang="cs-CZ" sz="2600" b="1" u="sng" dirty="0" smtClean="0"/>
              <a:t>zasílá</a:t>
            </a:r>
            <a:r>
              <a:rPr lang="cs-CZ" sz="2600" u="sng" dirty="0" smtClean="0"/>
              <a:t> v listinné podobě </a:t>
            </a:r>
            <a:r>
              <a:rPr lang="cs-CZ" sz="2600" dirty="0" smtClean="0"/>
              <a:t>na Fond.</a:t>
            </a:r>
          </a:p>
          <a:p>
            <a:pPr lvl="1" algn="just">
              <a:spcBef>
                <a:spcPts val="1200"/>
              </a:spcBef>
              <a:buFont typeface="Arial Unicode MS" pitchFamily="34" charset="-128"/>
              <a:buNone/>
              <a:defRPr/>
            </a:pPr>
            <a:r>
              <a:rPr lang="cs-CZ" b="1" dirty="0" smtClean="0"/>
              <a:t>Faktury</a:t>
            </a:r>
            <a:r>
              <a:rPr lang="cs-CZ" dirty="0" smtClean="0"/>
              <a:t> – jsou zasílány vždy </a:t>
            </a:r>
            <a:r>
              <a:rPr lang="cs-CZ" dirty="0"/>
              <a:t>→</a:t>
            </a:r>
            <a:r>
              <a:rPr lang="cs-CZ" dirty="0" smtClean="0"/>
              <a:t> PM (určuje způsobilé výdaje)</a:t>
            </a:r>
          </a:p>
          <a:p>
            <a:pPr lvl="1" algn="just">
              <a:spcBef>
                <a:spcPts val="1200"/>
              </a:spcBef>
              <a:buFont typeface="Arial Unicode MS" pitchFamily="34" charset="-128"/>
              <a:buNone/>
              <a:defRPr/>
            </a:pPr>
            <a:r>
              <a:rPr lang="cs-CZ" b="1" dirty="0" smtClean="0"/>
              <a:t>BV</a:t>
            </a:r>
            <a:r>
              <a:rPr lang="cs-CZ" dirty="0" smtClean="0"/>
              <a:t> – </a:t>
            </a:r>
            <a:r>
              <a:rPr lang="cs-CZ" sz="2300" dirty="0" smtClean="0"/>
              <a:t>v závislosti na době úhrady faktur jsou zasílány: </a:t>
            </a:r>
          </a:p>
          <a:p>
            <a:pPr lvl="1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300" dirty="0"/>
              <a:t>	</a:t>
            </a:r>
            <a:r>
              <a:rPr lang="cs-CZ" sz="2300" dirty="0" smtClean="0"/>
              <a:t>spolu s fakturami (PM předá BV </a:t>
            </a:r>
            <a:r>
              <a:rPr lang="cs-CZ" sz="2300" dirty="0"/>
              <a:t>→</a:t>
            </a:r>
            <a:r>
              <a:rPr lang="cs-CZ" sz="2300" dirty="0" smtClean="0"/>
              <a:t> FM),</a:t>
            </a:r>
          </a:p>
          <a:p>
            <a:pPr lvl="1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300" dirty="0"/>
              <a:t>	</a:t>
            </a:r>
            <a:r>
              <a:rPr lang="cs-CZ" sz="2300" dirty="0" smtClean="0"/>
              <a:t>spolu se </a:t>
            </a:r>
            <a:r>
              <a:rPr lang="cs-CZ" sz="2300" dirty="0" err="1" smtClean="0"/>
              <a:t>ŽoP</a:t>
            </a:r>
            <a:r>
              <a:rPr lang="cs-CZ" sz="2300" dirty="0" smtClean="0"/>
              <a:t> </a:t>
            </a:r>
            <a:r>
              <a:rPr lang="cs-CZ" sz="2300" dirty="0"/>
              <a:t>→ </a:t>
            </a:r>
            <a:r>
              <a:rPr lang="cs-CZ" sz="2300" dirty="0" smtClean="0"/>
              <a:t>FM,</a:t>
            </a:r>
          </a:p>
          <a:p>
            <a:pPr lvl="1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300" dirty="0" smtClean="0"/>
              <a:t> samostatně </a:t>
            </a:r>
            <a:r>
              <a:rPr lang="cs-CZ" sz="2300" dirty="0"/>
              <a:t>→</a:t>
            </a:r>
            <a:r>
              <a:rPr lang="cs-CZ" sz="2300" dirty="0" smtClean="0"/>
              <a:t> FM,</a:t>
            </a:r>
          </a:p>
          <a:p>
            <a:pPr lvl="1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dirty="0"/>
              <a:t>	</a:t>
            </a:r>
            <a:r>
              <a:rPr lang="cs-CZ" sz="2300" dirty="0" smtClean="0"/>
              <a:t>nejpozději však do 10 dní od data poskytnutí podpory </a:t>
            </a:r>
            <a:r>
              <a:rPr lang="cs-CZ" sz="2300" dirty="0"/>
              <a:t>→</a:t>
            </a:r>
            <a:r>
              <a:rPr lang="cs-CZ" sz="2300" dirty="0" smtClean="0"/>
              <a:t> FM.</a:t>
            </a:r>
          </a:p>
          <a:p>
            <a:pPr lvl="1" algn="just">
              <a:spcBef>
                <a:spcPts val="1200"/>
              </a:spcBef>
              <a:buFont typeface="Arial Unicode MS" pitchFamily="34" charset="-128"/>
              <a:buNone/>
              <a:defRPr/>
            </a:pPr>
            <a:r>
              <a:rPr lang="cs-CZ" dirty="0" smtClean="0"/>
              <a:t>BV kontroluje FM (shodu údajů na faktuře, BV a v IS BF).</a:t>
            </a:r>
            <a:endParaRPr lang="cs-CZ" dirty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3C05A9-B9F4-4B3C-98DF-67B70A2B68AB}" type="slidenum">
              <a:rPr lang="cs-CZ" smtClean="0">
                <a:latin typeface="Arial" charset="0"/>
              </a:rPr>
              <a:pPr/>
              <a:t>13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143000"/>
          </a:xfrm>
        </p:spPr>
        <p:txBody>
          <a:bodyPr/>
          <a:lstStyle/>
          <a:p>
            <a:pPr algn="ctr"/>
            <a:r>
              <a:rPr lang="cs-CZ" smtClean="0"/>
              <a:t>Zadávání faktur a bankovních výpisů do IS BF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A3D13-ADD4-4E67-BF02-52D6001F49DD}" type="slidenum">
              <a:rPr lang="cs-CZ" smtClean="0">
                <a:latin typeface="Arial" charset="0"/>
              </a:rPr>
              <a:pPr/>
              <a:t>14</a:t>
            </a:fld>
            <a:endParaRPr lang="cs-CZ" smtClean="0">
              <a:latin typeface="Arial" charset="0"/>
            </a:endParaRPr>
          </a:p>
        </p:txBody>
      </p:sp>
      <p:pic>
        <p:nvPicPr>
          <p:cNvPr id="18436" name="Zástupný symbol pro obsah 6" descr="BF - faktu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Zadávání faktur a bankovních výpisů do IS BF</a:t>
            </a:r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0A835-C44A-4EE8-84C5-A6779CE70DED}" type="slidenum">
              <a:rPr lang="cs-CZ" smtClean="0">
                <a:latin typeface="Arial" charset="0"/>
              </a:rPr>
              <a:pPr/>
              <a:t>15</a:t>
            </a:fld>
            <a:endParaRPr lang="cs-CZ" smtClean="0">
              <a:latin typeface="Arial" charset="0"/>
            </a:endParaRPr>
          </a:p>
        </p:txBody>
      </p:sp>
      <p:pic>
        <p:nvPicPr>
          <p:cNvPr id="19460" name="Zástupný symbol pro obsah 6" descr="BF - faktury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Požadavky na předkládané faktury a BV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9325" cy="4967287"/>
          </a:xfrm>
        </p:spPr>
        <p:txBody>
          <a:bodyPr/>
          <a:lstStyle/>
          <a:p>
            <a:pPr marL="268288" lvl="1" indent="-268288" algn="just">
              <a:spcBef>
                <a:spcPts val="1000"/>
              </a:spcBef>
              <a:buClr>
                <a:srgbClr val="0046AD"/>
              </a:buClr>
              <a:buFont typeface="Wingdings" pitchFamily="2" charset="2"/>
              <a:buChar char="ü"/>
            </a:pPr>
            <a:r>
              <a:rPr lang="cs-CZ" sz="2500" smtClean="0"/>
              <a:t>Faktury musí být doloženy </a:t>
            </a:r>
            <a:r>
              <a:rPr lang="cs-CZ" sz="2500" u="sng" smtClean="0"/>
              <a:t>rozpisem provedených prací</a:t>
            </a:r>
            <a:r>
              <a:rPr lang="cs-CZ" sz="2500" smtClean="0"/>
              <a:t>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cs-CZ" sz="2500" smtClean="0"/>
              <a:t>Zaslané </a:t>
            </a:r>
            <a:r>
              <a:rPr lang="cs-CZ" sz="2500" u="sng" smtClean="0"/>
              <a:t>kopie faktur a BV </a:t>
            </a:r>
            <a:r>
              <a:rPr lang="cs-CZ" sz="2500" smtClean="0"/>
              <a:t>musí být opatřené           </a:t>
            </a:r>
            <a:r>
              <a:rPr lang="cs-CZ" sz="2500" u="sng" smtClean="0"/>
              <a:t>originál podpisem a razítkem</a:t>
            </a:r>
            <a:r>
              <a:rPr lang="cs-CZ" sz="2500" smtClean="0"/>
              <a:t> </a:t>
            </a:r>
            <a:r>
              <a:rPr lang="cs-CZ" sz="2100" smtClean="0"/>
              <a:t>(razítko - je-li příjemce právnickou osobou).</a:t>
            </a:r>
          </a:p>
          <a:p>
            <a:pPr marL="676275" lvl="2" indent="-268288" algn="just">
              <a:spcBef>
                <a:spcPts val="600"/>
              </a:spcBef>
              <a:buClr>
                <a:srgbClr val="0046AD"/>
              </a:buClr>
              <a:buFont typeface="Wingdings" pitchFamily="2" charset="2"/>
              <a:buChar char="ü"/>
            </a:pPr>
            <a:r>
              <a:rPr lang="cs-CZ" sz="2100" smtClean="0"/>
              <a:t>Je-li vyžadován nezávislý dohled, předkládá kopie faktur také opatřené originál podpisem a razítkem TDI</a:t>
            </a:r>
            <a:r>
              <a:rPr lang="cs-CZ" sz="2400" smtClean="0"/>
              <a:t>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cs-CZ" sz="2500" smtClean="0"/>
              <a:t>Příjem prostředků na účet příjemce podpory                   </a:t>
            </a:r>
            <a:r>
              <a:rPr lang="cs-CZ" sz="2500" u="sng" smtClean="0"/>
              <a:t>od spolufinancujících subjektů </a:t>
            </a:r>
            <a:r>
              <a:rPr lang="cs-CZ" sz="2500" smtClean="0"/>
              <a:t>je též dokládán </a:t>
            </a:r>
            <a:r>
              <a:rPr lang="cs-CZ" sz="2500" u="sng" smtClean="0"/>
              <a:t>kopií BV.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cs-CZ" sz="2500" u="sng" smtClean="0"/>
              <a:t>Úhrady dodavateli </a:t>
            </a:r>
            <a:r>
              <a:rPr lang="cs-CZ" sz="2500" smtClean="0"/>
              <a:t>je nutno provádět vždy </a:t>
            </a:r>
            <a:r>
              <a:rPr lang="cs-CZ" sz="2500" u="sng" smtClean="0"/>
              <a:t>bezhotovostně</a:t>
            </a:r>
            <a:r>
              <a:rPr lang="cs-CZ" sz="2500" smtClean="0"/>
              <a:t> (s výjimkou nákladů dle kap. 8.6 Závazných pokynů)</a:t>
            </a:r>
          </a:p>
          <a:p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CD858-11F1-48CE-A77A-309AB90DD8A1}" type="slidenum">
              <a:rPr lang="cs-CZ" smtClean="0">
                <a:latin typeface="Arial" charset="0"/>
              </a:rPr>
              <a:pPr/>
              <a:t>16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Předkládání faktur vystavených </a:t>
            </a:r>
            <a:br>
              <a:rPr lang="cs-CZ" smtClean="0"/>
            </a:br>
            <a:r>
              <a:rPr lang="cs-CZ" smtClean="0"/>
              <a:t>v jiné měně než CZK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0" y="1357313"/>
            <a:ext cx="8858250" cy="5500687"/>
          </a:xfrm>
        </p:spPr>
        <p:txBody>
          <a:bodyPr/>
          <a:lstStyle/>
          <a:p>
            <a:pPr marL="268288" lvl="1" indent="-268288" algn="just">
              <a:spcBef>
                <a:spcPts val="120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600" dirty="0" smtClean="0"/>
              <a:t>Jsou-li </a:t>
            </a:r>
            <a:r>
              <a:rPr lang="cs-CZ" sz="2600" b="1" u="sng" dirty="0" smtClean="0"/>
              <a:t>faktury vystaveny v jiné měně než CZK</a:t>
            </a:r>
            <a:r>
              <a:rPr lang="cs-CZ" sz="2600" dirty="0" smtClean="0"/>
              <a:t>, musí být uhrazeny před podáním ŽoP. </a:t>
            </a:r>
          </a:p>
          <a:p>
            <a:pPr marL="268288" lvl="1" indent="-268288" algn="just">
              <a:spcBef>
                <a:spcPts val="120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600" dirty="0" smtClean="0"/>
              <a:t>Fakturace a doklady o úhradě se </a:t>
            </a:r>
            <a:r>
              <a:rPr lang="cs-CZ" sz="2600" u="sng" dirty="0" smtClean="0"/>
              <a:t>přepočítávají účetním kurzem</a:t>
            </a:r>
            <a:r>
              <a:rPr lang="cs-CZ" sz="2600" dirty="0" smtClean="0"/>
              <a:t> (devizy nákup vyhlášený bankou klienta) </a:t>
            </a:r>
            <a:r>
              <a:rPr lang="cs-CZ" sz="2600" u="sng" dirty="0" smtClean="0"/>
              <a:t>ke dni, kdy nastala úhrada faktury dle BV. </a:t>
            </a:r>
          </a:p>
          <a:p>
            <a:pPr marL="676275" lvl="2" indent="-268288" algn="just">
              <a:spcBef>
                <a:spcPts val="60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400" dirty="0" smtClean="0"/>
              <a:t>Způsob i rekapitulaci těchto přepočtů příjemce doloží jako součást ŽoP vč. potvrzení banky o kurzu měny ke dni proplacení faktury.</a:t>
            </a:r>
          </a:p>
          <a:p>
            <a:pPr marL="407987" lvl="2" indent="0" algn="just">
              <a:spcBef>
                <a:spcPts val="600"/>
              </a:spcBef>
              <a:buClr>
                <a:srgbClr val="0046AD"/>
              </a:buClr>
              <a:buFont typeface="Arial Unicode MS" pitchFamily="34" charset="-128"/>
              <a:buNone/>
              <a:defRPr/>
            </a:pPr>
            <a:endParaRPr lang="cs-CZ" sz="2400" dirty="0" smtClean="0"/>
          </a:p>
          <a:p>
            <a:pPr marL="342900" lvl="1" indent="-342900" algn="just">
              <a:spcBef>
                <a:spcPts val="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600" b="1" dirty="0" err="1" smtClean="0"/>
              <a:t>ŽoP</a:t>
            </a:r>
            <a:r>
              <a:rPr lang="cs-CZ" sz="2600" b="1" dirty="0" smtClean="0"/>
              <a:t> musí být vždy podána a administrována pouze           v měně CZK.</a:t>
            </a:r>
          </a:p>
          <a:p>
            <a:pPr marL="342900" lvl="1" indent="-342900" algn="just">
              <a:spcBef>
                <a:spcPts val="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600" b="1" dirty="0" smtClean="0"/>
              <a:t>Uvolnění podpory vždy probíhá pouze v měně CZK.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DC73D8-E65F-4D68-9DAC-358388470542}" type="slidenum">
              <a:rPr lang="cs-CZ" smtClean="0">
                <a:latin typeface="Arial" charset="0"/>
              </a:rPr>
              <a:pPr/>
              <a:t>17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56550" cy="1196975"/>
          </a:xfrm>
        </p:spPr>
        <p:txBody>
          <a:bodyPr/>
          <a:lstStyle/>
          <a:p>
            <a:pPr algn="ctr"/>
            <a:r>
              <a:rPr lang="cs-CZ" smtClean="0"/>
              <a:t>Předkládání faktur vystavených v režimu přenesení daňové povinnosti (PDP)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0" y="1268413"/>
            <a:ext cx="8964613" cy="55895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z="2400" smtClean="0">
                <a:solidFill>
                  <a:srgbClr val="0070C0"/>
                </a:solidFill>
              </a:rPr>
              <a:t>Viz pokyny v IS BF na záložce „Faktury“.</a:t>
            </a:r>
          </a:p>
          <a:p>
            <a:pPr>
              <a:buFont typeface="Wingdings" pitchFamily="2" charset="2"/>
              <a:buChar char="ü"/>
            </a:pPr>
            <a:r>
              <a:rPr lang="cs-CZ" sz="2200" u="sng" smtClean="0"/>
              <a:t>Údaje o faktuře (základu daně) a údaje o DPH </a:t>
            </a:r>
            <a:r>
              <a:rPr lang="cs-CZ" sz="2200" smtClean="0"/>
              <a:t>vztahující se k dané faktuře jsou do IS BF </a:t>
            </a:r>
            <a:r>
              <a:rPr lang="cs-CZ" sz="2200" u="sng" smtClean="0"/>
              <a:t>zadávány zvlášť</a:t>
            </a:r>
            <a:r>
              <a:rPr lang="cs-CZ" sz="2200" smtClean="0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smtClean="0"/>
              <a:t>Při zadávání DPH se zaškrtává pole „DPH v režimu PDP“.</a:t>
            </a: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cs-CZ" sz="2200" u="sng" smtClean="0"/>
              <a:t>Příjemce navíc předkládá</a:t>
            </a:r>
            <a:r>
              <a:rPr lang="cs-CZ" sz="2200" smtClean="0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smtClean="0"/>
              <a:t>kopii DP vč. výpisu z evidence pro daňové účely;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smtClean="0"/>
              <a:t>tabulku „Přehled vypořádaného DPH s FÚ v režimu PDP“    → viz IS BF </a:t>
            </a:r>
            <a:r>
              <a:rPr lang="cs-CZ" sz="2200" i="1" smtClean="0">
                <a:solidFill>
                  <a:srgbClr val="0070C0"/>
                </a:solidFill>
              </a:rPr>
              <a:t>„Dokumenty ke stažení“</a:t>
            </a:r>
            <a:r>
              <a:rPr lang="cs-CZ" sz="2200" smtClean="0">
                <a:solidFill>
                  <a:srgbClr val="0070C0"/>
                </a:solidFill>
              </a:rPr>
              <a:t>;</a:t>
            </a:r>
            <a:endParaRPr lang="cs-CZ" sz="2200" i="1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cs-CZ" sz="2200" smtClean="0"/>
              <a:t>kopii BV vznikne-li příjemci v rámci DP daňová povinnost (přestože samotná daňová povinnost u předmětné faktury nevzniká).</a:t>
            </a:r>
          </a:p>
          <a:p>
            <a:pPr>
              <a:buFont typeface="Wingdings" pitchFamily="2" charset="2"/>
              <a:buChar char="ü"/>
            </a:pPr>
            <a:r>
              <a:rPr lang="cs-CZ" sz="2400" b="1" smtClean="0"/>
              <a:t>DPH lze proplatit až po předložení a kontrole vypořádání DPH  s FÚ.</a:t>
            </a:r>
          </a:p>
          <a:p>
            <a:pPr>
              <a:buFont typeface="Wingdings" pitchFamily="2" charset="2"/>
              <a:buChar char="ü"/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193AB-5B15-4CFC-9D1D-D9F3DEA80AB1}" type="slidenum">
              <a:rPr lang="cs-CZ" smtClean="0">
                <a:latin typeface="Arial" charset="0"/>
              </a:rPr>
              <a:pPr/>
              <a:t>18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3. Finančně platební kalendář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5500687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300" b="1" u="sng" dirty="0" smtClean="0"/>
              <a:t>1. FPK </a:t>
            </a:r>
            <a:r>
              <a:rPr lang="cs-CZ" sz="2300" dirty="0" smtClean="0"/>
              <a:t>vyplňuje příjemce před </a:t>
            </a:r>
            <a:r>
              <a:rPr lang="cs-CZ" sz="2300" dirty="0" err="1" smtClean="0"/>
              <a:t>RoPD</a:t>
            </a:r>
            <a:r>
              <a:rPr lang="cs-CZ" sz="2300" dirty="0" smtClean="0"/>
              <a:t>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300" b="1" u="sng" dirty="0" smtClean="0"/>
              <a:t>Další FPK </a:t>
            </a:r>
            <a:r>
              <a:rPr lang="cs-CZ" sz="2300" dirty="0" smtClean="0"/>
              <a:t>slouží příjemci podpory k </a:t>
            </a:r>
            <a:r>
              <a:rPr lang="cs-CZ" sz="2300" b="1" u="sng" dirty="0" smtClean="0"/>
              <a:t>průběžné aktualizaci finančních potřeb.</a:t>
            </a:r>
            <a:r>
              <a:rPr lang="cs-CZ" sz="2300" dirty="0" smtClean="0"/>
              <a:t>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300" dirty="0" smtClean="0"/>
              <a:t>Příjemce ve FPK uvádí, v jakém roce / čtvrtletí v jaké výši </a:t>
            </a:r>
            <a:r>
              <a:rPr lang="cs-CZ" sz="2300" dirty="0"/>
              <a:t>z</a:t>
            </a:r>
            <a:r>
              <a:rPr lang="cs-CZ" sz="2300" dirty="0" smtClean="0"/>
              <a:t>působilých výdajů </a:t>
            </a:r>
            <a:r>
              <a:rPr lang="cs-CZ" sz="2300" b="1" u="sng" dirty="0" smtClean="0"/>
              <a:t>předpokládá podání </a:t>
            </a:r>
            <a:r>
              <a:rPr lang="cs-CZ" sz="2300" b="1" u="sng" dirty="0" err="1" smtClean="0"/>
              <a:t>ŽoP</a:t>
            </a:r>
            <a:r>
              <a:rPr lang="cs-CZ" sz="2300" b="1" dirty="0" smtClean="0"/>
              <a:t> </a:t>
            </a:r>
            <a:r>
              <a:rPr lang="cs-CZ" sz="2300" dirty="0" smtClean="0"/>
              <a:t>v členění na investice a </a:t>
            </a:r>
            <a:r>
              <a:rPr lang="cs-CZ" sz="2300" dirty="0" err="1" smtClean="0"/>
              <a:t>neinvestice</a:t>
            </a:r>
            <a:r>
              <a:rPr lang="cs-CZ" sz="2300" dirty="0" smtClean="0"/>
              <a:t>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300" dirty="0" smtClean="0"/>
              <a:t>K aktualizaci FPK je příjemce vyzván zpravidla </a:t>
            </a:r>
            <a:r>
              <a:rPr lang="cs-CZ" sz="2300" b="1" u="sng" dirty="0" smtClean="0"/>
              <a:t>1x za čtvrtletí.     </a:t>
            </a:r>
            <a:r>
              <a:rPr lang="cs-CZ" sz="2300" dirty="0" smtClean="0"/>
              <a:t>V případě potřeby je příjemci umožněno provést úpravu FPK i mimo běžný režim aktualizace (pro OSS a SPO platí jiný režim). </a:t>
            </a:r>
          </a:p>
          <a:p>
            <a:pPr marL="0" indent="0" algn="just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cs-CZ" sz="2400" dirty="0" smtClean="0"/>
              <a:t>   </a:t>
            </a:r>
            <a:r>
              <a:rPr lang="cs-CZ" sz="2000" dirty="0" smtClean="0"/>
              <a:t>Pozn.: První aktualizace FPK je možná až po zadání dat podpisů právních               	  dokumentů do IS.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Pozn.: FPK je jedním z nástrojů finančního řízení jednotlivých projektů i 	   celého OPŽP – nutno zodpovědně vyplňovat!</a:t>
            </a:r>
            <a:endParaRPr lang="cs-CZ" sz="2000" b="1" u="sng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000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27B49-7F76-47CF-A768-3EED2F680044}" type="slidenum">
              <a:rPr lang="cs-CZ" smtClean="0">
                <a:latin typeface="Arial" charset="0"/>
              </a:rPr>
              <a:pPr/>
              <a:t>19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1EBDDC-5405-4783-A12B-0DE109B5C3EC}" type="slidenum">
              <a:rPr lang="cs-CZ" smtClean="0">
                <a:latin typeface="Arial" charset="0"/>
              </a:rPr>
              <a:pPr/>
              <a:t>2</a:t>
            </a:fld>
            <a:endParaRPr lang="cs-CZ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58125" cy="1214438"/>
          </a:xfrm>
        </p:spPr>
        <p:txBody>
          <a:bodyPr/>
          <a:lstStyle/>
          <a:p>
            <a:pPr algn="ctr" eaLnBrk="1" hangingPunct="1"/>
            <a:r>
              <a:rPr lang="cs-CZ" smtClean="0"/>
              <a:t>Obsah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929687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1700" dirty="0" smtClean="0"/>
              <a:t>I.   Základní dokumenty OPŽP v oblasti financování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700" dirty="0" smtClean="0"/>
              <a:t>II.  Podmínky pro podání Žádosti o platbu</a:t>
            </a:r>
          </a:p>
          <a:p>
            <a:pPr lvl="1" eaLnBrk="1" hangingPunct="1">
              <a:buFont typeface="Arial Unicode MS" pitchFamily="34" charset="-128"/>
              <a:buNone/>
              <a:defRPr/>
            </a:pPr>
            <a:r>
              <a:rPr lang="cs-CZ" sz="1700" dirty="0" smtClean="0"/>
              <a:t>1. Právní dokumenty rozhodné pro uvolňování podpory</a:t>
            </a:r>
          </a:p>
          <a:p>
            <a:pPr marL="1084263" lvl="3" indent="-268288" eaLnBrk="1" hangingPunct="1">
              <a:buClr>
                <a:srgbClr val="0046AD"/>
              </a:buClr>
              <a:buFont typeface="Arial Unicode MS" pitchFamily="34" charset="-128"/>
              <a:buNone/>
              <a:defRPr/>
            </a:pPr>
            <a:r>
              <a:rPr lang="cs-CZ" sz="1500" dirty="0" smtClean="0"/>
              <a:t>   - </a:t>
            </a:r>
            <a:r>
              <a:rPr lang="cs-CZ" sz="1500" dirty="0" err="1" smtClean="0"/>
              <a:t>RoPD</a:t>
            </a:r>
            <a:r>
              <a:rPr lang="cs-CZ" sz="1500" dirty="0" smtClean="0"/>
              <a:t> / Smlouva – podklady požadované finančním manažerem</a:t>
            </a:r>
          </a:p>
          <a:p>
            <a:pPr lvl="1" eaLnBrk="1" hangingPunct="1">
              <a:buFont typeface="Arial Unicode MS" pitchFamily="34" charset="-128"/>
              <a:buNone/>
              <a:defRPr/>
            </a:pPr>
            <a:r>
              <a:rPr lang="cs-CZ" sz="1700" dirty="0" smtClean="0"/>
              <a:t>2. Faktury a jejich schválení, bankovní výpisy</a:t>
            </a:r>
          </a:p>
          <a:p>
            <a:pPr lvl="1" eaLnBrk="1" hangingPunct="1">
              <a:buFont typeface="Arial Unicode MS" pitchFamily="34" charset="-128"/>
              <a:buNone/>
              <a:defRPr/>
            </a:pPr>
            <a:r>
              <a:rPr lang="cs-CZ" sz="1700" dirty="0" smtClean="0"/>
              <a:t>	</a:t>
            </a:r>
            <a:r>
              <a:rPr lang="cs-CZ" sz="1500" dirty="0" smtClean="0"/>
              <a:t>   - Předkládání faktur a bankovních výpisů</a:t>
            </a:r>
          </a:p>
          <a:p>
            <a:pPr lvl="2" eaLnBrk="1" hangingPunct="1">
              <a:buFont typeface="Arial Unicode MS" pitchFamily="34" charset="-128"/>
              <a:buNone/>
              <a:defRPr/>
            </a:pPr>
            <a:r>
              <a:rPr lang="cs-CZ" sz="1500" dirty="0" smtClean="0"/>
              <a:t>- Zadávání faktur a bankovních výpisů do IS BF</a:t>
            </a:r>
          </a:p>
          <a:p>
            <a:pPr lvl="1" eaLnBrk="1" hangingPunct="1">
              <a:buFont typeface="Arial Unicode MS" pitchFamily="34" charset="-128"/>
              <a:buNone/>
              <a:defRPr/>
            </a:pPr>
            <a:r>
              <a:rPr lang="cs-CZ" sz="1700" dirty="0" smtClean="0"/>
              <a:t>3. Finančně platební kalendář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700" dirty="0" smtClean="0"/>
              <a:t>III. Žádost o platbu – obecné informace</a:t>
            </a:r>
          </a:p>
          <a:p>
            <a:pPr lvl="2" eaLnBrk="1" hangingPunct="1">
              <a:buFont typeface="Arial Unicode MS" pitchFamily="34" charset="-128"/>
              <a:buChar char="₋"/>
              <a:defRPr/>
            </a:pPr>
            <a:r>
              <a:rPr lang="cs-CZ" sz="1500" dirty="0" smtClean="0"/>
              <a:t>Vytvoření a podání Žádosti o platbu</a:t>
            </a:r>
          </a:p>
          <a:p>
            <a:pPr lvl="2" eaLnBrk="1" hangingPunct="1">
              <a:buFont typeface="Arial Unicode MS" pitchFamily="34" charset="-128"/>
              <a:buChar char="₋"/>
              <a:defRPr/>
            </a:pPr>
            <a:r>
              <a:rPr lang="cs-CZ" sz="1500" dirty="0" smtClean="0"/>
              <a:t>Shrnutí procesů souvisejících se Žádostí o platbu</a:t>
            </a:r>
          </a:p>
          <a:p>
            <a:pPr lvl="2" eaLnBrk="1" hangingPunct="1">
              <a:buFont typeface="Arial Unicode MS" pitchFamily="34" charset="-128"/>
              <a:buChar char="₋"/>
              <a:defRPr/>
            </a:pPr>
            <a:r>
              <a:rPr lang="cs-CZ" sz="1500" dirty="0" smtClean="0"/>
              <a:t>Administrativní zpracování a kontrola náležitostí Žádosti o platbu</a:t>
            </a:r>
          </a:p>
          <a:p>
            <a:pPr lvl="2" eaLnBrk="1" hangingPunct="1">
              <a:buFont typeface="Arial Unicode MS" pitchFamily="34" charset="-128"/>
              <a:buChar char="₋"/>
              <a:defRPr/>
            </a:pPr>
            <a:r>
              <a:rPr lang="cs-CZ" sz="1500" dirty="0" smtClean="0"/>
              <a:t>Proplacení finančních prostředků</a:t>
            </a:r>
          </a:p>
          <a:p>
            <a:pPr lvl="2" eaLnBrk="1" hangingPunct="1">
              <a:buFont typeface="Arial Unicode MS" pitchFamily="34" charset="-128"/>
              <a:buChar char="₋"/>
              <a:defRPr/>
            </a:pPr>
            <a:r>
              <a:rPr lang="cs-CZ" sz="1500" dirty="0" smtClean="0"/>
              <a:t>Žádost o platbu a neuhrazené nebo částečně uhrazené faktury</a:t>
            </a:r>
          </a:p>
          <a:p>
            <a:pPr lvl="2" eaLnBrk="1" hangingPunct="1">
              <a:buFont typeface="Arial Unicode MS" pitchFamily="34" charset="-128"/>
              <a:buChar char="₋"/>
              <a:defRPr/>
            </a:pPr>
            <a:r>
              <a:rPr lang="cs-CZ" sz="1500" dirty="0" smtClean="0"/>
              <a:t>Nejčastější chyby zjišťované při kontrole Žádosti o platbu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1700" dirty="0" smtClean="0"/>
              <a:t>IV. Ostatní: </a:t>
            </a:r>
            <a:r>
              <a:rPr lang="cs-CZ" sz="1500" dirty="0" smtClean="0"/>
              <a:t>podmínky poskytnutí podpory – vratky, účetnictví příjemce podpory, finanční 		    vypořádání, ZVA, ukončení financování v OPŽP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700" dirty="0" smtClean="0"/>
              <a:t>V. Seznam zkratek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Konstrukce FPK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285875"/>
            <a:ext cx="8929688" cy="1285875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cs-CZ" sz="2000" smtClean="0"/>
              <a:t>FPK zachycuje plánované a skutečné čerpání finančních prostředků v členění na investice a neinvestice v jednotlivých letech a v běžném roce až do úrovně čtvrtletí. </a:t>
            </a:r>
            <a:r>
              <a:rPr lang="cs-CZ" sz="2000" smtClean="0">
                <a:solidFill>
                  <a:srgbClr val="0070C0"/>
                </a:solidFill>
              </a:rPr>
              <a:t>Pokyny pro vyplnění viz IS BF (záložka „FPK“).</a:t>
            </a:r>
          </a:p>
          <a:p>
            <a:pPr algn="just">
              <a:buFont typeface="Wingdings" pitchFamily="2" charset="2"/>
              <a:buChar char="ü"/>
            </a:pPr>
            <a:endParaRPr lang="cs-CZ" sz="2500" smtClean="0"/>
          </a:p>
          <a:p>
            <a:pPr algn="just">
              <a:buFont typeface="Wingdings" pitchFamily="2" charset="2"/>
              <a:buChar char="ü"/>
            </a:pPr>
            <a:endParaRPr lang="cs-CZ" sz="2500" smtClean="0"/>
          </a:p>
          <a:p>
            <a:pPr algn="just">
              <a:buFont typeface="Wingdings" pitchFamily="2" charset="2"/>
              <a:buChar char="ü"/>
            </a:pPr>
            <a:endParaRPr lang="cs-CZ" sz="2500" smtClean="0"/>
          </a:p>
          <a:p>
            <a:pPr algn="just">
              <a:buFont typeface="Wingdings" pitchFamily="2" charset="2"/>
              <a:buChar char="ü"/>
            </a:pPr>
            <a:endParaRPr lang="cs-CZ" sz="2500" smtClean="0"/>
          </a:p>
          <a:p>
            <a:pPr algn="just">
              <a:buFont typeface="Wingdings" pitchFamily="2" charset="2"/>
              <a:buChar char="ü"/>
            </a:pPr>
            <a:endParaRPr lang="cs-CZ" sz="2500" smtClean="0"/>
          </a:p>
          <a:p>
            <a:pPr algn="just">
              <a:buFont typeface="Wingdings" pitchFamily="2" charset="2"/>
              <a:buChar char="ü"/>
            </a:pPr>
            <a:endParaRPr lang="cs-CZ" sz="2500" smtClean="0"/>
          </a:p>
          <a:p>
            <a:pPr algn="just">
              <a:buFont typeface="Wingdings" pitchFamily="2" charset="2"/>
              <a:buChar char="ü"/>
            </a:pPr>
            <a:endParaRPr lang="cs-CZ" sz="2500" smtClean="0"/>
          </a:p>
          <a:p>
            <a:pPr algn="just">
              <a:buFont typeface="Wingdings" pitchFamily="2" charset="2"/>
              <a:buNone/>
            </a:pPr>
            <a:r>
              <a:rPr lang="cs-CZ" sz="2500" smtClean="0"/>
              <a:t> </a:t>
            </a:r>
          </a:p>
          <a:p>
            <a:pPr algn="just">
              <a:buFont typeface="Wingdings" pitchFamily="2" charset="2"/>
              <a:buChar char="ü"/>
            </a:pPr>
            <a:endParaRPr lang="cs-CZ" sz="2400" smtClean="0"/>
          </a:p>
          <a:p>
            <a:endParaRPr lang="cs-CZ" smtClean="0"/>
          </a:p>
        </p:txBody>
      </p:sp>
      <p:sp>
        <p:nvSpPr>
          <p:cNvPr id="2458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02DD7-3A12-47EF-B7C6-65CF8C3EBE33}" type="slidenum">
              <a:rPr lang="cs-CZ" smtClean="0">
                <a:latin typeface="Arial" charset="0"/>
              </a:rPr>
              <a:pPr/>
              <a:t>20</a:t>
            </a:fld>
            <a:endParaRPr lang="cs-CZ" smtClean="0">
              <a:latin typeface="Arial" charset="0"/>
            </a:endParaRPr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500313"/>
            <a:ext cx="7143750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III. Žádost o platbu – obecné informace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9325" cy="50863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z="2200" b="1" u="sng" smtClean="0"/>
              <a:t>ŽoP slouží k uvolnění podpory </a:t>
            </a:r>
            <a:r>
              <a:rPr lang="cs-CZ" sz="2200" smtClean="0"/>
              <a:t>a to na základě stanovené výše </a:t>
            </a:r>
            <a:r>
              <a:rPr lang="cs-CZ" sz="2200" b="1" u="sng" smtClean="0"/>
              <a:t>způsobilých výdajů z faktur schválených PM. </a:t>
            </a:r>
            <a:endParaRPr lang="cs-CZ" sz="2200" u="sng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cs-CZ" sz="2200" smtClean="0"/>
              <a:t>Uvolňování podpory probíhá </a:t>
            </a:r>
            <a:r>
              <a:rPr lang="cs-CZ" sz="2200" b="1" u="sng" smtClean="0"/>
              <a:t>průběžně</a:t>
            </a:r>
            <a:r>
              <a:rPr lang="cs-CZ" sz="2200" u="sng" smtClean="0"/>
              <a:t> </a:t>
            </a:r>
            <a:r>
              <a:rPr lang="cs-CZ" sz="2200" smtClean="0"/>
              <a:t>podle postupu realizace projektu a parciálně </a:t>
            </a:r>
            <a:r>
              <a:rPr lang="cs-CZ" sz="2200" b="1" u="sng" smtClean="0"/>
              <a:t>podle % přiznané podpory</a:t>
            </a:r>
            <a:r>
              <a:rPr lang="cs-CZ" sz="2200" smtClean="0"/>
              <a:t>.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cs-CZ" sz="2200" u="sng" smtClean="0"/>
              <a:t>U projektů menšího rozsahu </a:t>
            </a:r>
            <a:r>
              <a:rPr lang="cs-CZ" sz="2200" smtClean="0"/>
              <a:t>(s celkovými způsobilými výdaji do 1 mil. Kč) je uvolnění podpory jednorázové až po dokončení realizace projektu. </a:t>
            </a: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cs-CZ" sz="2200" smtClean="0"/>
              <a:t>Příjemci je umožněno podat </a:t>
            </a:r>
            <a:r>
              <a:rPr lang="cs-CZ" sz="2200" u="sng" smtClean="0"/>
              <a:t>současně jak investiční tak neinvestiční ŽoP.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cs-CZ" sz="2200" smtClean="0"/>
              <a:t>Administraci </a:t>
            </a:r>
            <a:r>
              <a:rPr lang="cs-CZ" sz="2200" u="sng" smtClean="0"/>
              <a:t>nelze provádět pouze na základě zálohových faktur.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cs-CZ" sz="2200" smtClean="0"/>
              <a:t>ŽoP bývá umožněno podávat </a:t>
            </a:r>
            <a:r>
              <a:rPr lang="cs-CZ" sz="2200" u="sng" smtClean="0"/>
              <a:t>nejpozději do konce listopadu (aktuální info: www. opzp.cz)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DC860C-9E30-4729-8004-F734ED55C40E}" type="slidenum">
              <a:rPr lang="cs-CZ" smtClean="0">
                <a:latin typeface="Arial" charset="0"/>
              </a:rPr>
              <a:pPr/>
              <a:t>21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Předkládání faktur a bankovních výpisů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0" y="1557338"/>
            <a:ext cx="8786813" cy="5300662"/>
          </a:xfrm>
        </p:spPr>
        <p:txBody>
          <a:bodyPr/>
          <a:lstStyle/>
          <a:p>
            <a:pPr algn="just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cs-CZ" b="1" u="sng" dirty="0" smtClean="0"/>
              <a:t>Do ŽoP mohou být zařazeny faktury</a:t>
            </a:r>
            <a:r>
              <a:rPr lang="cs-CZ" dirty="0" smtClean="0"/>
              <a:t>, u kterých jsou PM určeny způsobilé výdaje </a:t>
            </a:r>
            <a:r>
              <a:rPr lang="cs-CZ" sz="2000" dirty="0" smtClean="0"/>
              <a:t>(viz záložka „Žádosti o platbu“ v IS BF)</a:t>
            </a:r>
            <a:r>
              <a:rPr lang="cs-CZ" dirty="0" smtClean="0"/>
              <a:t>, přičemž </a:t>
            </a:r>
            <a:r>
              <a:rPr lang="cs-CZ" u="sng" dirty="0" smtClean="0"/>
              <a:t>faktury mohou být: </a:t>
            </a:r>
          </a:p>
          <a:p>
            <a:pPr marL="1069975" lvl="1" indent="-514350" algn="just">
              <a:spcBef>
                <a:spcPts val="0"/>
              </a:spcBef>
              <a:buFont typeface="Arial Unicode MS" pitchFamily="34" charset="-128"/>
              <a:buAutoNum type="alphaLcParenR"/>
              <a:defRPr/>
            </a:pPr>
            <a:r>
              <a:rPr lang="cs-CZ" sz="2600" dirty="0" smtClean="0"/>
              <a:t> částečně uhrazené </a:t>
            </a:r>
          </a:p>
          <a:p>
            <a:pPr marL="1069975" lvl="1" indent="-514350" algn="just">
              <a:spcBef>
                <a:spcPts val="0"/>
              </a:spcBef>
              <a:buFont typeface="Arial Unicode MS" pitchFamily="34" charset="-128"/>
              <a:buAutoNum type="alphaLcParenR"/>
              <a:defRPr/>
            </a:pPr>
            <a:r>
              <a:rPr lang="cs-CZ" sz="2600" dirty="0" smtClean="0"/>
              <a:t> neuhrazené </a:t>
            </a:r>
          </a:p>
          <a:p>
            <a:pPr marL="1069975" lvl="1" indent="-514350" algn="just">
              <a:spcBef>
                <a:spcPts val="0"/>
              </a:spcBef>
              <a:buFont typeface="Arial Unicode MS" pitchFamily="34" charset="-128"/>
              <a:buAutoNum type="alphaLcParenR"/>
              <a:defRPr/>
            </a:pPr>
            <a:r>
              <a:rPr lang="cs-CZ" sz="2600" dirty="0" smtClean="0"/>
              <a:t> plně uhrazené</a:t>
            </a:r>
          </a:p>
          <a:p>
            <a:pPr marL="555625" lvl="1" indent="0" algn="just">
              <a:spcBef>
                <a:spcPts val="0"/>
              </a:spcBef>
              <a:buFont typeface="Arial Unicode MS" pitchFamily="34" charset="-128"/>
              <a:buNone/>
              <a:defRPr/>
            </a:pPr>
            <a:endParaRPr lang="cs-CZ" sz="2600" dirty="0" smtClean="0"/>
          </a:p>
          <a:p>
            <a:pPr marL="555625" lvl="1" indent="0" algn="just">
              <a:spcBef>
                <a:spcPts val="0"/>
              </a:spcBef>
              <a:buFont typeface="Arial Unicode MS" pitchFamily="34" charset="-128"/>
              <a:buNone/>
              <a:defRPr/>
            </a:pPr>
            <a:r>
              <a:rPr lang="cs-CZ" u="sng" dirty="0" smtClean="0"/>
              <a:t>Výjimky: do </a:t>
            </a:r>
            <a:r>
              <a:rPr lang="cs-CZ" u="sng" dirty="0" err="1" smtClean="0"/>
              <a:t>ŽoP</a:t>
            </a:r>
            <a:r>
              <a:rPr lang="cs-CZ" u="sng" dirty="0" smtClean="0"/>
              <a:t> nelze zařadit částečně uhrazené či neuhrazené faktury</a:t>
            </a:r>
            <a:r>
              <a:rPr lang="cs-CZ" dirty="0" smtClean="0"/>
              <a:t> (příp. jiné doklady) v těchto případech:</a:t>
            </a:r>
          </a:p>
          <a:p>
            <a:pPr marL="898525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příjemcem podpory je OSS nebo SPO</a:t>
            </a:r>
          </a:p>
          <a:p>
            <a:pPr marL="898525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dirty="0"/>
              <a:t>f</a:t>
            </a:r>
            <a:r>
              <a:rPr lang="cs-CZ" dirty="0" smtClean="0"/>
              <a:t>aktury jsou vystaveny v cizí měně</a:t>
            </a:r>
          </a:p>
          <a:p>
            <a:pPr marL="898525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dirty="0"/>
              <a:t>u</a:t>
            </a:r>
            <a:r>
              <a:rPr lang="cs-CZ" dirty="0" smtClean="0"/>
              <a:t> prací svépomocí dle kap. 8.6 Závazných pokynů</a:t>
            </a:r>
          </a:p>
          <a:p>
            <a:pPr marL="555625" lvl="1" indent="0" algn="just">
              <a:spcBef>
                <a:spcPts val="600"/>
              </a:spcBef>
              <a:buFont typeface="Arial Unicode MS" pitchFamily="34" charset="-128"/>
              <a:buNone/>
              <a:defRPr/>
            </a:pPr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78BA57-9BA2-4C55-8F3B-0223FB42BF12}" type="slidenum">
              <a:rPr lang="cs-CZ" smtClean="0">
                <a:latin typeface="Arial" charset="0"/>
              </a:rPr>
              <a:pPr/>
              <a:t>22</a:t>
            </a:fld>
            <a:endParaRPr lang="cs-CZ" smtClean="0">
              <a:latin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71500" y="0"/>
            <a:ext cx="7929563" cy="1214438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Žádost o platbu – obecné informace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272337" cy="706438"/>
          </a:xfrm>
        </p:spPr>
        <p:txBody>
          <a:bodyPr/>
          <a:lstStyle/>
          <a:p>
            <a:pPr algn="ctr"/>
            <a:r>
              <a:rPr lang="cs-CZ" smtClean="0"/>
              <a:t>Žádost o platbu – obecné informace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250825" y="1557338"/>
            <a:ext cx="8786813" cy="4679950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500" smtClean="0"/>
              <a:t>Pokud příjemce podpory zařadí </a:t>
            </a:r>
            <a:r>
              <a:rPr lang="cs-CZ" sz="2500" u="sng" smtClean="0"/>
              <a:t>do ŽoP zcela či částečně uhrazené faktury</a:t>
            </a:r>
            <a:r>
              <a:rPr lang="cs-CZ" sz="2500" smtClean="0"/>
              <a:t> a úhradu faktur(y) do doby podání ŽoP nedoloží, zašle na Fond nejpozději s ŽoP BV prokazující úhradu (plnou či částečnou) předmětných faktur. 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cs-CZ" sz="2500" u="sng" smtClean="0"/>
              <a:t>Úhradu faktur zcela či částečně neuhrazených a </a:t>
            </a:r>
            <a:r>
              <a:rPr lang="cs-CZ" sz="2500" smtClean="0"/>
              <a:t>přiřazených k zadministrované ŽoP je příjemce podpory povinen doložit nejpozději </a:t>
            </a:r>
            <a:r>
              <a:rPr lang="cs-CZ" sz="2500" b="1" u="sng" smtClean="0"/>
              <a:t>do 10 pracovních dnů od data poskytnutí podpory </a:t>
            </a:r>
            <a:r>
              <a:rPr lang="cs-CZ" sz="2400" smtClean="0"/>
              <a:t>(tj. zadat BV do IS BF a prostřednictvím WF postoupit FM a následně zaslat BV v listinné podobě FM)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cs-CZ" sz="2500" smtClean="0"/>
              <a:t>Příjemce podpory musí </a:t>
            </a:r>
            <a:r>
              <a:rPr lang="cs-CZ" sz="2500" b="1" u="sng" smtClean="0"/>
              <a:t>vždy doložit úhradu faktury v plné výši</a:t>
            </a:r>
            <a:r>
              <a:rPr lang="cs-CZ" sz="2500" smtClean="0"/>
              <a:t>, tj. vč. podílu vlastních zdrojů!</a:t>
            </a:r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172C5-B42B-49D8-B84C-A49179BD63DD}" type="slidenum">
              <a:rPr lang="cs-CZ" smtClean="0">
                <a:latin typeface="Arial" charset="0"/>
              </a:rPr>
              <a:pPr/>
              <a:t>23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57150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Žádost o platbu – obecné informace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0" y="1357313"/>
            <a:ext cx="8858250" cy="5500687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mtClean="0"/>
              <a:t>ŽoP lze podat buď k proplacení </a:t>
            </a:r>
            <a:r>
              <a:rPr lang="cs-CZ" b="1" u="sng" smtClean="0"/>
              <a:t>pouze investičních nebo pouze neinvestičních</a:t>
            </a:r>
            <a:r>
              <a:rPr lang="cs-CZ" smtClean="0"/>
              <a:t> faktur.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mtClean="0">
                <a:solidFill>
                  <a:srgbClr val="FF0000"/>
                </a:solidFill>
              </a:rPr>
              <a:t>UPOZORNĚNÍ</a:t>
            </a:r>
            <a:r>
              <a:rPr lang="cs-CZ" smtClean="0"/>
              <a:t>: Před podáním první ŽoP je nezbytné, aby si příjemce zkontroloval charakter výdajů (investiční/neinvestiční) u jednotlivých smluv o dílo, neboť od toho se odvíjí charakter poskytované dotace a její zaúčtování poskytovatelem i příjemcem podpory.</a:t>
            </a:r>
          </a:p>
          <a:p>
            <a:pPr lvl="2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400" smtClean="0"/>
              <a:t>Dle účetních a daňových pravidel by ve většině případů měly mít dílčí náklady spojené s realizací projektu stejný charakter jako je charakter nákladů stanovený pro realizační část.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800" smtClean="0"/>
              <a:t> </a:t>
            </a:r>
            <a:r>
              <a:rPr lang="cs-CZ" smtClean="0"/>
              <a:t>Do 1 ŽoP nelze zahrnout běžnou fakturaci a</a:t>
            </a:r>
            <a:r>
              <a:rPr lang="cs-CZ" b="1" smtClean="0"/>
              <a:t> </a:t>
            </a:r>
            <a:r>
              <a:rPr lang="cs-CZ" b="1" u="sng" smtClean="0"/>
              <a:t>způsobilé                 vícepráce.</a:t>
            </a: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59A7EB-ADD1-4ACF-B83A-AE387D9A386B}" type="slidenum">
              <a:rPr lang="cs-CZ" smtClean="0">
                <a:latin typeface="Arial" charset="0"/>
              </a:rPr>
              <a:pPr/>
              <a:t>24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Vytvoření a podání ŽoP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0" y="1357313"/>
            <a:ext cx="8858250" cy="5500687"/>
          </a:xfrm>
        </p:spPr>
        <p:txBody>
          <a:bodyPr/>
          <a:lstStyle/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cs-CZ" smtClean="0"/>
              <a:t>Jsou-li splněny podmínky pro podání ŽoP, je příjemci podpory v IS BF umožněno </a:t>
            </a:r>
            <a:r>
              <a:rPr lang="cs-CZ" b="1" u="sng" smtClean="0"/>
              <a:t>vytvořit ŽoP </a:t>
            </a:r>
            <a:r>
              <a:rPr lang="cs-CZ" smtClean="0"/>
              <a:t>tak, že</a:t>
            </a:r>
            <a:r>
              <a:rPr lang="cs-CZ" sz="2800" smtClean="0"/>
              <a:t>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600" smtClean="0"/>
              <a:t>přiřadí faktury dle vlastního výběru do ŽoP (jednu, několik nebo všechny),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600" smtClean="0"/>
              <a:t>ŽoP vytvoří,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600" smtClean="0"/>
              <a:t>ŽoP elektronicky odešle příslušnému FM,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600" smtClean="0"/>
              <a:t>ŽoP vytiskne,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600" smtClean="0"/>
              <a:t>vytištěnou ŽoP opatří originál razítkem a podpisem   a v listinné podobě zašle na Fond, příp. vč. BV prokazujících úhradu plně či částečně již uhrazených faktur, o jejichž proplacení v rámci podané ŽoP žádá.</a:t>
            </a:r>
            <a:endParaRPr lang="cs-CZ" sz="280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6B386-FBC3-47BC-8B0C-9133D24CB2CC}" type="slidenum">
              <a:rPr lang="cs-CZ" smtClean="0">
                <a:latin typeface="Arial" charset="0"/>
              </a:rPr>
              <a:pPr/>
              <a:t>25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Přiřazení faktur do ŽoP </a:t>
            </a:r>
            <a:br>
              <a:rPr lang="cs-CZ" smtClean="0"/>
            </a:br>
            <a:r>
              <a:rPr lang="cs-CZ" smtClean="0"/>
              <a:t>a její vytvoření v IS BF</a:t>
            </a:r>
          </a:p>
        </p:txBody>
      </p:sp>
      <p:pic>
        <p:nvPicPr>
          <p:cNvPr id="30723" name="Zástupný symbol pro obsah 4" descr="BF - žádosti o platb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  <p:sp>
        <p:nvSpPr>
          <p:cNvPr id="307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458BB-305A-4A17-B983-2D63B9E9D09F}" type="slidenum">
              <a:rPr lang="cs-CZ" smtClean="0">
                <a:latin typeface="Arial" charset="0"/>
              </a:rPr>
              <a:pPr/>
              <a:t>26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Elektronické odeslání ŽoP v IS BF</a:t>
            </a:r>
          </a:p>
        </p:txBody>
      </p:sp>
      <p:pic>
        <p:nvPicPr>
          <p:cNvPr id="31747" name="Zástupný symbol pro obsah 4" descr="BF - žádosti o platbu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  <p:sp>
        <p:nvSpPr>
          <p:cNvPr id="317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D6B573-F415-4698-80A9-0418DB5DF338}" type="slidenum">
              <a:rPr lang="cs-CZ" smtClean="0">
                <a:latin typeface="Arial" charset="0"/>
              </a:rPr>
              <a:pPr/>
              <a:t>27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Vytisknutí ŽoP v IS BF</a:t>
            </a:r>
          </a:p>
        </p:txBody>
      </p:sp>
      <p:pic>
        <p:nvPicPr>
          <p:cNvPr id="32771" name="Zástupný symbol pro obsah 4" descr="BF - žádosti o platbu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  <p:sp>
        <p:nvSpPr>
          <p:cNvPr id="327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D66570-7B60-4988-BFBE-8E34CA08781E}" type="slidenum">
              <a:rPr lang="cs-CZ" smtClean="0">
                <a:latin typeface="Arial" charset="0"/>
              </a:rPr>
              <a:pPr/>
              <a:t>28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Administrativní zpracování </a:t>
            </a:r>
            <a:br>
              <a:rPr lang="cs-CZ" smtClean="0"/>
            </a:br>
            <a:r>
              <a:rPr lang="cs-CZ" smtClean="0"/>
              <a:t>a kontrola náležitostí ŽoP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0" y="1285875"/>
            <a:ext cx="8858250" cy="5572125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b="1" u="sng" smtClean="0"/>
              <a:t>FM</a:t>
            </a:r>
            <a:r>
              <a:rPr lang="cs-CZ" smtClean="0"/>
              <a:t> v rámci administrativního zpracování podané ŽoP provádí: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200" u="sng" smtClean="0"/>
              <a:t>formální a finanční kontrolu schválených faktur </a:t>
            </a:r>
            <a:r>
              <a:rPr lang="cs-CZ" sz="2200" smtClean="0"/>
              <a:t>předaných od PM, příp. doložených BV (jsou-li součástí ŽoP faktury zcela či částečně uhrazené).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200" u="sng" smtClean="0"/>
              <a:t>ověření bankovních spojení </a:t>
            </a:r>
            <a:r>
              <a:rPr lang="cs-CZ" sz="2200" smtClean="0"/>
              <a:t>příjemce podpory, dodavatelů, příp. spolufinancujících subjektů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200" smtClean="0"/>
              <a:t>ověření </a:t>
            </a:r>
            <a:r>
              <a:rPr lang="cs-CZ" sz="2200" u="sng" smtClean="0"/>
              <a:t>platebních symbolů </a:t>
            </a:r>
            <a:r>
              <a:rPr lang="cs-CZ" sz="2200" smtClean="0"/>
              <a:t>(variabilní symbol, číslo faktury, částka k úhradě).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mtClean="0"/>
              <a:t>Nejsou-li při kontrole ŽoP shledány žádné nedostatky, dojde k uvolnění podpory.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mtClean="0"/>
              <a:t>Jsou-li při kontrole ŽoP shledány nedostatky, dochází      k přerušení administrace ŽoP do doby, než je zjednána náprava.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B9F4D-C31F-4CDB-8085-7E3B0ED12CDF}" type="slidenum">
              <a:rPr lang="cs-CZ" smtClean="0">
                <a:latin typeface="Arial" charset="0"/>
              </a:rPr>
              <a:pPr/>
              <a:t>29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Zjednodušené schéma administrace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58250" cy="51133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b="1" u="sng" dirty="0"/>
              <a:t>Žadatel/příjemce podpory</a:t>
            </a:r>
            <a:r>
              <a:rPr lang="cs-CZ" sz="2000" b="1" dirty="0"/>
              <a:t>		</a:t>
            </a:r>
            <a:r>
              <a:rPr lang="cs-CZ" sz="2000" b="1" u="sng" dirty="0" smtClean="0"/>
              <a:t>SFŽP/MŽP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>
              <a:buFont typeface="Wingdings" pitchFamily="2" charset="2"/>
              <a:buChar char="ü"/>
              <a:defRPr/>
            </a:pPr>
            <a:r>
              <a:rPr lang="cs-CZ" sz="1800" dirty="0"/>
              <a:t>Žádost o poskytnutí podpory   	</a:t>
            </a:r>
            <a:r>
              <a:rPr lang="cs-CZ" sz="1800" dirty="0" smtClean="0"/>
              <a:t>→</a:t>
            </a:r>
            <a:r>
              <a:rPr lang="cs-CZ" sz="1800" dirty="0"/>
              <a:t>	</a:t>
            </a:r>
            <a:r>
              <a:rPr lang="cs-CZ" sz="1800" b="1" dirty="0"/>
              <a:t>Registrace </a:t>
            </a:r>
            <a:r>
              <a:rPr lang="cs-CZ" sz="1800" b="1" dirty="0" smtClean="0"/>
              <a:t>akce </a:t>
            </a:r>
            <a:r>
              <a:rPr lang="cs-CZ" sz="1800" dirty="0"/>
              <a:t>(+ Rozhodnutí ministra</a:t>
            </a:r>
            <a:r>
              <a:rPr lang="cs-CZ" sz="1800" dirty="0" smtClean="0"/>
              <a:t>)</a:t>
            </a:r>
          </a:p>
          <a:p>
            <a:pPr>
              <a:buFont typeface="Wingdings" pitchFamily="2" charset="2"/>
              <a:buChar char="ü"/>
              <a:defRPr/>
            </a:pPr>
            <a:endParaRPr lang="cs-CZ" sz="1800" dirty="0"/>
          </a:p>
          <a:p>
            <a:pPr>
              <a:buFont typeface="Wingdings" pitchFamily="2" charset="2"/>
              <a:buChar char="ü"/>
              <a:defRPr/>
            </a:pPr>
            <a:r>
              <a:rPr lang="cs-CZ" sz="1800" dirty="0"/>
              <a:t>Výběrová </a:t>
            </a:r>
            <a:r>
              <a:rPr lang="cs-CZ" sz="1800" dirty="0" smtClean="0"/>
              <a:t>řízení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cs-CZ" sz="1800" dirty="0" smtClean="0"/>
              <a:t>Podklady </a:t>
            </a:r>
            <a:r>
              <a:rPr lang="cs-CZ" sz="1800" dirty="0"/>
              <a:t>pro </a:t>
            </a:r>
            <a:r>
              <a:rPr lang="cs-CZ" sz="1800" dirty="0" err="1"/>
              <a:t>RoPD</a:t>
            </a:r>
            <a:r>
              <a:rPr lang="cs-CZ" sz="1800" dirty="0"/>
              <a:t> </a:t>
            </a:r>
            <a:r>
              <a:rPr lang="cs-CZ" sz="1800" dirty="0" smtClean="0"/>
              <a:t>	</a:t>
            </a:r>
            <a:r>
              <a:rPr lang="cs-CZ" sz="1800" dirty="0"/>
              <a:t>	</a:t>
            </a:r>
            <a:r>
              <a:rPr lang="cs-CZ" sz="1800" dirty="0" smtClean="0"/>
              <a:t>→</a:t>
            </a:r>
            <a:r>
              <a:rPr lang="cs-CZ" sz="1800" dirty="0"/>
              <a:t>	</a:t>
            </a:r>
            <a:r>
              <a:rPr lang="cs-CZ" sz="1800" b="1" dirty="0" err="1" smtClean="0"/>
              <a:t>RoPD</a:t>
            </a:r>
            <a:r>
              <a:rPr lang="cs-CZ" sz="1800" dirty="0" smtClean="0"/>
              <a:t> (+ Smlouva o poskytnutí podpory, (+ pro smlouvy se SFŽP)			příp. Zástavní  smlouva)</a:t>
            </a:r>
          </a:p>
          <a:p>
            <a:pPr>
              <a:buFont typeface="Wingdings" pitchFamily="2" charset="2"/>
              <a:buChar char="ü"/>
              <a:defRPr/>
            </a:pPr>
            <a:endParaRPr lang="cs-CZ" sz="18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cs-CZ" sz="1800" dirty="0" smtClean="0"/>
              <a:t>Faktury </a:t>
            </a:r>
            <a:r>
              <a:rPr lang="cs-CZ" sz="1800" dirty="0"/>
              <a:t>+ výpisy z </a:t>
            </a:r>
            <a:r>
              <a:rPr lang="cs-CZ" sz="1800" dirty="0" smtClean="0"/>
              <a:t>účtů → </a:t>
            </a:r>
            <a:r>
              <a:rPr lang="cs-CZ" sz="1800" dirty="0" err="1" smtClean="0"/>
              <a:t>ŽoP</a:t>
            </a:r>
            <a:r>
              <a:rPr lang="cs-CZ" sz="1800" dirty="0" smtClean="0"/>
              <a:t>	→</a:t>
            </a:r>
            <a:r>
              <a:rPr lang="cs-CZ" sz="1800" dirty="0"/>
              <a:t>	</a:t>
            </a:r>
            <a:r>
              <a:rPr lang="cs-CZ" sz="1800" b="1" dirty="0" smtClean="0"/>
              <a:t>uvolnění finančních prostředků </a:t>
            </a:r>
            <a:r>
              <a:rPr lang="cs-CZ" sz="1800" dirty="0" smtClean="0"/>
              <a:t>						</a:t>
            </a:r>
            <a:r>
              <a:rPr lang="cs-CZ" sz="1800" dirty="0"/>
              <a:t> 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cs-CZ" sz="1800" dirty="0"/>
              <a:t>Podklady pro ZVA 	</a:t>
            </a:r>
            <a:r>
              <a:rPr lang="cs-CZ" sz="1800" dirty="0" smtClean="0"/>
              <a:t>	→</a:t>
            </a:r>
            <a:r>
              <a:rPr lang="cs-CZ" sz="1800" dirty="0"/>
              <a:t>	</a:t>
            </a:r>
            <a:r>
              <a:rPr lang="cs-CZ" sz="1800" b="1" dirty="0"/>
              <a:t>protokol  ZVA</a:t>
            </a:r>
          </a:p>
          <a:p>
            <a:pPr>
              <a:buFont typeface="Wingdings" pitchFamily="2" charset="2"/>
              <a:buChar char="ü"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600" dirty="0" smtClean="0"/>
              <a:t>Pozn.: Výběrová řízení možno zahájit po akceptaci Žádosti o poskytnutí podpory, faktury jsou způsobilé rovněž po akceptaci Žádosti (netýká se projektové přípravy a nákupu pozemků – může být i před akceptací).</a:t>
            </a:r>
            <a:endParaRPr lang="cs-CZ" sz="1600" dirty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53EC5-22A9-47D8-8517-65FED1B36FAC}" type="slidenum">
              <a:rPr lang="cs-CZ" smtClean="0">
                <a:latin typeface="Arial" charset="0"/>
              </a:rPr>
              <a:pPr/>
              <a:t>3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143000"/>
          </a:xfrm>
        </p:spPr>
        <p:txBody>
          <a:bodyPr/>
          <a:lstStyle/>
          <a:p>
            <a:pPr algn="ctr"/>
            <a:r>
              <a:rPr lang="cs-CZ" smtClean="0"/>
              <a:t>Shrnutí procesů souvisejících se ŽoP </a:t>
            </a:r>
            <a:br>
              <a:rPr lang="cs-CZ" smtClean="0"/>
            </a:br>
            <a:r>
              <a:rPr lang="cs-CZ" smtClean="0"/>
              <a:t>(grafické znázornění)</a:t>
            </a:r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400F2-F5D5-420C-A69E-8A7C3D735FC9}" type="slidenum">
              <a:rPr lang="cs-CZ" smtClean="0">
                <a:latin typeface="Arial" charset="0"/>
              </a:rPr>
              <a:pPr/>
              <a:t>30</a:t>
            </a:fld>
            <a:endParaRPr lang="cs-CZ" smtClean="0">
              <a:latin typeface="Arial" charset="0"/>
            </a:endParaRP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85875"/>
            <a:ext cx="6915150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Proplacení finančních prostředků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28750"/>
            <a:ext cx="8569325" cy="54292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cs-CZ" b="1" u="sng" smtClean="0"/>
              <a:t>Finanční prostředky budou uvolněny </a:t>
            </a:r>
            <a:r>
              <a:rPr lang="cs-CZ" sz="2400" smtClean="0"/>
              <a:t>na bankovní účet příjemce do 10 pracovních (tj. cca 15 kalendářních) dní od data přijetí ŽoP FM v papírové podobě (v případě zjištěných nedostatků v ŽoP se lhůta přerušuje).</a:t>
            </a:r>
          </a:p>
          <a:p>
            <a:pPr algn="just">
              <a:spcBef>
                <a:spcPts val="600"/>
              </a:spcBef>
              <a:buFont typeface="Wingdings" pitchFamily="2" charset="2"/>
              <a:buNone/>
            </a:pPr>
            <a:r>
              <a:rPr lang="cs-CZ" b="1" u="sng" smtClean="0"/>
              <a:t>Vystavení platebních příkazů k provedení plateb: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400" u="sng" smtClean="0"/>
              <a:t>ze zdrojů SR </a:t>
            </a:r>
            <a:r>
              <a:rPr lang="cs-CZ" sz="2400" smtClean="0"/>
              <a:t>– z účtu zřízeného MF u UniCredit Bank (tj.  dotace ERDF/FS a SR). 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400" u="sng" smtClean="0"/>
              <a:t>ze zdrojů SFŽP </a:t>
            </a:r>
            <a:r>
              <a:rPr lang="cs-CZ" sz="2400" smtClean="0"/>
              <a:t>- z bankovního účtu SFŽP u ČNB na účet příjemce (tj. dotace, příp. půjčka ze SFŽP).</a:t>
            </a:r>
          </a:p>
          <a:p>
            <a:pPr algn="just">
              <a:spcBef>
                <a:spcPts val="600"/>
              </a:spcBef>
              <a:buFont typeface="Wingdings" pitchFamily="2" charset="2"/>
              <a:buNone/>
            </a:pPr>
            <a:r>
              <a:rPr lang="cs-CZ" b="1" u="sng" smtClean="0"/>
              <a:t>Současně je zasíláno avízo </a:t>
            </a:r>
            <a:r>
              <a:rPr lang="cs-CZ" sz="2400" smtClean="0"/>
              <a:t>o provedené platbě s uvedením data poskytnutí podpory – elektronicky (výše podpory, datum splatnosti, účelový znaky, v. s., …)</a:t>
            </a:r>
          </a:p>
          <a:p>
            <a:pPr algn="just">
              <a:spcBef>
                <a:spcPts val="600"/>
              </a:spcBef>
              <a:buFont typeface="Wingdings" pitchFamily="2" charset="2"/>
              <a:buNone/>
            </a:pPr>
            <a:endParaRPr lang="cs-CZ" sz="2800" smtClean="0"/>
          </a:p>
          <a:p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6DB3EE-2E7A-457E-97E5-DFAFEDBE57AA}" type="slidenum">
              <a:rPr lang="cs-CZ" smtClean="0">
                <a:latin typeface="Arial" charset="0"/>
              </a:rPr>
              <a:pPr/>
              <a:t>31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Žádost o platbu neuhrazené / částečně uhrazené faktury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0" y="1557338"/>
            <a:ext cx="8858250" cy="5300662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cs-CZ" smtClean="0"/>
              <a:t>V případě administrace ŽoP k proplacení </a:t>
            </a:r>
            <a:r>
              <a:rPr lang="cs-CZ" b="1" u="sng" smtClean="0"/>
              <a:t>neuhrazených nebo částečně uhrazených faktur</a:t>
            </a:r>
            <a:r>
              <a:rPr lang="cs-CZ" b="1" smtClean="0"/>
              <a:t> </a:t>
            </a:r>
            <a:r>
              <a:rPr lang="cs-CZ" smtClean="0"/>
              <a:t>je příjemce podpory povinen nejpozději do 10 pracovních dnů od data splatnosti poskytnutí podpory z účtů poskytovatele prokázat úhradu faktur v plné výši: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cs-CZ" sz="2600" u="sng" smtClean="0"/>
              <a:t>zadat BV do IS BF </a:t>
            </a:r>
            <a:r>
              <a:rPr lang="cs-CZ" sz="2600" smtClean="0"/>
              <a:t>a prostřednictvím WF postoupit   ke kontrole příslušnému FM,</a:t>
            </a:r>
          </a:p>
          <a:p>
            <a:pPr lvl="1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cs-CZ" sz="2600" smtClean="0"/>
              <a:t>zaslat BV opatřené ověřovací doložkou </a:t>
            </a:r>
            <a:r>
              <a:rPr lang="cs-CZ" sz="2600" u="sng" smtClean="0"/>
              <a:t>v listinné podobně</a:t>
            </a:r>
            <a:r>
              <a:rPr lang="cs-CZ" sz="2600" smtClean="0"/>
              <a:t> na Fond.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47268C-FDC1-42EB-8E55-8D8CBFDA0C02}" type="slidenum">
              <a:rPr lang="cs-CZ" smtClean="0">
                <a:latin typeface="Arial" charset="0"/>
              </a:rPr>
              <a:pPr/>
              <a:t>32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Žádost o platbu neuhrazené / částečně uhrazené faktury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0" y="1557338"/>
            <a:ext cx="8858250" cy="5300662"/>
          </a:xfrm>
        </p:spPr>
        <p:txBody>
          <a:bodyPr/>
          <a:lstStyle/>
          <a:p>
            <a:pPr marL="268288" lvl="1" indent="-268288" algn="just">
              <a:spcBef>
                <a:spcPts val="1200"/>
              </a:spcBef>
              <a:buClr>
                <a:srgbClr val="0046AD"/>
              </a:buClr>
              <a:buFont typeface="Wingdings" pitchFamily="2" charset="2"/>
              <a:buChar char="ü"/>
            </a:pPr>
            <a:r>
              <a:rPr lang="cs-CZ" sz="2600" smtClean="0"/>
              <a:t>Nesplní-li příjemce podpory povinnost předložení BV do 10 pracovních dnů, dojde k automatickému vygenerování urgence, dochází k </a:t>
            </a:r>
            <a:r>
              <a:rPr lang="cs-CZ" sz="2600" u="sng" smtClean="0"/>
              <a:t>pozastavení financování </a:t>
            </a:r>
            <a:r>
              <a:rPr lang="cs-CZ" sz="2600" smtClean="0"/>
              <a:t>a není mu umožněno podat další ŽoP.</a:t>
            </a:r>
          </a:p>
          <a:p>
            <a:pPr marL="268288" lvl="1" indent="-268288" algn="just">
              <a:spcBef>
                <a:spcPts val="1200"/>
              </a:spcBef>
              <a:buClr>
                <a:srgbClr val="0046AD"/>
              </a:buClr>
              <a:buFont typeface="Wingdings" pitchFamily="2" charset="2"/>
              <a:buChar char="ü"/>
            </a:pPr>
            <a:r>
              <a:rPr lang="cs-CZ" sz="2600" smtClean="0"/>
              <a:t>V případě, že příjemce podpory ani ve lhůtě stanovené   v urgenčním dopise nedoloží Fondu průkazné doklady    o použití prostředků OPŽP, bude toto posuzováno jako podezření na finanční </a:t>
            </a:r>
            <a:r>
              <a:rPr lang="cs-CZ" sz="2600" u="sng" smtClean="0"/>
              <a:t>nesrovnalost</a:t>
            </a:r>
            <a:r>
              <a:rPr lang="cs-CZ" sz="2600" smtClean="0"/>
              <a:t> se všemi důsledky    z toho vyplývajícími.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5F60B-3143-4A98-8CD4-BB5BE327DE3E}" type="slidenum">
              <a:rPr lang="cs-CZ" smtClean="0">
                <a:latin typeface="Arial" charset="0"/>
              </a:rPr>
              <a:pPr/>
              <a:t>33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Nejčastější chyby zjišťované </a:t>
            </a:r>
            <a:br>
              <a:rPr lang="cs-CZ" smtClean="0"/>
            </a:br>
            <a:r>
              <a:rPr lang="cs-CZ" smtClean="0"/>
              <a:t>při kontrole ŽoP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0" y="1557338"/>
            <a:ext cx="8858250" cy="5300662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cs-CZ" u="sng" smtClean="0"/>
              <a:t>Chybně zadané údaje o faktuře v IS BF</a:t>
            </a:r>
            <a:r>
              <a:rPr lang="cs-CZ" smtClean="0"/>
              <a:t>, především částka s DPH vč. víceprací, která musí být totožná          s částkou k úhradě uvedenou na faktuře.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cs-CZ" smtClean="0"/>
              <a:t>Faktury a BV </a:t>
            </a:r>
            <a:r>
              <a:rPr lang="cs-CZ" u="sng" smtClean="0"/>
              <a:t>neopatřené ověřovací doložkou</a:t>
            </a:r>
            <a:r>
              <a:rPr lang="cs-CZ" smtClean="0"/>
              <a:t>, tj. originál razítkem a podpisem příjemce podpory.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cs-CZ" smtClean="0"/>
              <a:t>Uhrazení faktur(y) z jiného </a:t>
            </a:r>
            <a:r>
              <a:rPr lang="cs-CZ" u="sng" smtClean="0"/>
              <a:t>č. účtu </a:t>
            </a:r>
            <a:r>
              <a:rPr lang="cs-CZ" smtClean="0"/>
              <a:t>příjemce podpory nebo na jiné č. účtu dodavatele než účty uvedené v TFP k RoPD.</a:t>
            </a:r>
          </a:p>
          <a:p>
            <a:pPr marL="539750" lvl="1" indent="0" algn="just">
              <a:spcBef>
                <a:spcPts val="600"/>
              </a:spcBef>
              <a:buFont typeface="Arial Unicode MS" pitchFamily="34" charset="-128"/>
              <a:buNone/>
            </a:pPr>
            <a:r>
              <a:rPr lang="cs-CZ" smtClean="0"/>
              <a:t>→ přerušení administrace ŽoP do té doby, dokud není vypracována a zúčastněnými stranami podepsána tzv. </a:t>
            </a:r>
            <a:r>
              <a:rPr lang="cs-CZ" i="1" smtClean="0"/>
              <a:t>Dohoda o úpravě soupisu dokladů a účtů</a:t>
            </a:r>
            <a:r>
              <a:rPr lang="cs-CZ" smtClean="0"/>
              <a:t>.</a:t>
            </a: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D54E87-9E3D-400F-8062-12B2D299891A}" type="slidenum">
              <a:rPr lang="cs-CZ" smtClean="0">
                <a:latin typeface="Arial" charset="0"/>
              </a:rPr>
              <a:pPr/>
              <a:t>34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Nejčastější chyby zjišťované </a:t>
            </a:r>
            <a:br>
              <a:rPr lang="cs-CZ" smtClean="0"/>
            </a:br>
            <a:r>
              <a:rPr lang="cs-CZ" smtClean="0"/>
              <a:t>při kontrole ŽoP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508635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cs-CZ" smtClean="0"/>
              <a:t>Provedení úhrady dodavateli pod </a:t>
            </a:r>
            <a:r>
              <a:rPr lang="cs-CZ" u="sng" smtClean="0"/>
              <a:t>chybným / nesprávným variabilním symbolem.</a:t>
            </a:r>
          </a:p>
          <a:p>
            <a:pPr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cs-CZ" smtClean="0"/>
              <a:t>Nezaslání v listinné podobě / nezadání do IS Bene-fill </a:t>
            </a:r>
            <a:r>
              <a:rPr lang="cs-CZ" u="sng" smtClean="0"/>
              <a:t>zálohových faktur</a:t>
            </a:r>
            <a:r>
              <a:rPr lang="cs-CZ" smtClean="0"/>
              <a:t> ačkoliv byly dodavatelem vystaveny. Je nutné je vždy zadávat do IS Bene-fill a zasílat v jedné ŽoP spolu se </a:t>
            </a:r>
            <a:r>
              <a:rPr lang="cs-CZ" u="sng" smtClean="0"/>
              <a:t>zúčtovací fakturou</a:t>
            </a:r>
            <a:r>
              <a:rPr lang="cs-CZ" smtClean="0"/>
              <a:t> </a:t>
            </a:r>
            <a:r>
              <a:rPr lang="cs-CZ" sz="2400" smtClean="0"/>
              <a:t>(výjimka: zúčtovací fakturu s částkou k úhradě ve výši 0,-Kč nelze zadat do IS Bene-fill).</a:t>
            </a:r>
          </a:p>
          <a:p>
            <a:pPr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cs-CZ" smtClean="0"/>
              <a:t>Chybné </a:t>
            </a:r>
            <a:r>
              <a:rPr lang="cs-CZ" u="sng" smtClean="0"/>
              <a:t>určení investičních a neinvestičních výdajů </a:t>
            </a:r>
            <a:r>
              <a:rPr lang="cs-CZ" smtClean="0"/>
              <a:t>(chybné označení Smlouvy o dílo – inv. x neinv. na záložce „Smlouvy“ v IS Bene-fill).</a:t>
            </a: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84CF19-5828-4295-B847-46A7B49F4CCC}" type="slidenum">
              <a:rPr lang="cs-CZ" smtClean="0">
                <a:latin typeface="Arial" charset="0"/>
              </a:rPr>
              <a:pPr/>
              <a:t>35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196975"/>
          </a:xfrm>
        </p:spPr>
        <p:txBody>
          <a:bodyPr/>
          <a:lstStyle/>
          <a:p>
            <a:pPr algn="ctr"/>
            <a:r>
              <a:rPr lang="cs-CZ" smtClean="0"/>
              <a:t>IV. Podmínky poskytnutí podpory</a:t>
            </a:r>
            <a:br>
              <a:rPr lang="cs-CZ" smtClean="0"/>
            </a:br>
            <a:r>
              <a:rPr lang="cs-CZ" smtClean="0"/>
              <a:t>(„účel“ / vratky)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0" y="1341438"/>
            <a:ext cx="9036050" cy="5400675"/>
          </a:xfrm>
        </p:spPr>
        <p:txBody>
          <a:bodyPr/>
          <a:lstStyle/>
          <a:p>
            <a:pPr marL="74612" indent="-342900" algn="just">
              <a:spcBef>
                <a:spcPts val="2400"/>
              </a:spcBef>
              <a:buFont typeface="Wingdings" pitchFamily="2" charset="2"/>
              <a:buChar char="ü"/>
              <a:defRPr/>
            </a:pPr>
            <a:endParaRPr lang="cs-CZ" sz="2400" i="1" dirty="0" smtClean="0"/>
          </a:p>
          <a:p>
            <a:pPr marL="74612" indent="-34290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cs-CZ" sz="2400" dirty="0" smtClean="0"/>
              <a:t>Příjemce dotace je povinen poskytnuté </a:t>
            </a:r>
            <a:r>
              <a:rPr lang="cs-CZ" sz="2400" b="1" u="sng" dirty="0" smtClean="0"/>
              <a:t>finanční prostředky použít</a:t>
            </a:r>
            <a:r>
              <a:rPr lang="cs-CZ" sz="2400" dirty="0" smtClean="0"/>
              <a:t> výhradně </a:t>
            </a:r>
            <a:r>
              <a:rPr lang="cs-CZ" sz="2400" b="1" u="sng" dirty="0" smtClean="0"/>
              <a:t>ke stanovenému účelu</a:t>
            </a:r>
            <a:r>
              <a:rPr lang="cs-CZ" sz="2400" dirty="0" smtClean="0"/>
              <a:t>. Dotace je určena pouze pro způsobilé, oprávněné, účelné, nezbytné, skutečně vynaložené    a řádně prokázané </a:t>
            </a:r>
            <a:r>
              <a:rPr lang="cs-CZ" sz="2400" b="1" dirty="0" smtClean="0"/>
              <a:t>výdaje</a:t>
            </a:r>
            <a:r>
              <a:rPr lang="cs-CZ" sz="2400" dirty="0" smtClean="0"/>
              <a:t>.</a:t>
            </a:r>
          </a:p>
          <a:p>
            <a:pPr marL="557212" lvl="1" algn="just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sz="2200" dirty="0" smtClean="0"/>
              <a:t>→ </a:t>
            </a:r>
            <a:r>
              <a:rPr lang="cs-CZ" sz="2200" b="1" dirty="0" smtClean="0"/>
              <a:t>Příjemce je povinen </a:t>
            </a:r>
            <a:r>
              <a:rPr lang="cs-CZ" sz="2200" b="1" u="sng" dirty="0" smtClean="0"/>
              <a:t>vrátit</a:t>
            </a:r>
            <a:r>
              <a:rPr lang="cs-CZ" sz="2200" b="1" dirty="0" smtClean="0"/>
              <a:t> poskytnuté finanční prostředky</a:t>
            </a:r>
            <a:r>
              <a:rPr lang="cs-CZ" sz="2200" dirty="0" smtClean="0"/>
              <a:t>, popřípadě jejich část, </a:t>
            </a:r>
            <a:r>
              <a:rPr lang="cs-CZ" sz="2200" b="1" dirty="0" smtClean="0"/>
              <a:t>jestliže pomine účel</a:t>
            </a:r>
            <a:r>
              <a:rPr lang="cs-CZ" sz="2200" dirty="0" smtClean="0"/>
              <a:t>, pro který je podpora poskytována, a to nejpozději </a:t>
            </a:r>
            <a:r>
              <a:rPr lang="cs-CZ" sz="2200" b="1" dirty="0" smtClean="0"/>
              <a:t>do 30 dnů </a:t>
            </a:r>
            <a:r>
              <a:rPr lang="cs-CZ" sz="2200" dirty="0" smtClean="0"/>
              <a:t>ode dne, kdy se příjemce podpory o této skutečnosti dozví</a:t>
            </a:r>
            <a:r>
              <a:rPr lang="cs-CZ" sz="2200" dirty="0"/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info</a:t>
            </a:r>
            <a:r>
              <a:rPr lang="cs-CZ" sz="2200" dirty="0" smtClean="0"/>
              <a:t>: ZP, </a:t>
            </a:r>
            <a:r>
              <a:rPr lang="cs-CZ" sz="2200" dirty="0" err="1" smtClean="0"/>
              <a:t>příl</a:t>
            </a:r>
            <a:r>
              <a:rPr lang="cs-CZ" sz="2200" dirty="0" smtClean="0"/>
              <a:t>. č. 3 ZP, PM, FM)</a:t>
            </a:r>
          </a:p>
          <a:p>
            <a:pPr marL="0" algn="just">
              <a:spcBef>
                <a:spcPts val="600"/>
              </a:spcBef>
              <a:buFont typeface="Wingdings" pitchFamily="2" charset="2"/>
              <a:buNone/>
              <a:defRPr/>
            </a:pPr>
            <a:endParaRPr lang="cs-CZ" sz="2400" i="1" dirty="0" smtClean="0"/>
          </a:p>
          <a:p>
            <a:pPr marL="74612" indent="-34290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200" dirty="0" smtClean="0"/>
              <a:t>V případě </a:t>
            </a:r>
            <a:r>
              <a:rPr lang="cs-CZ" sz="2200" u="sng" dirty="0" smtClean="0"/>
              <a:t>odvodu vyměřeného FÚ </a:t>
            </a:r>
            <a:r>
              <a:rPr lang="cs-CZ" sz="2200" dirty="0" smtClean="0"/>
              <a:t>→ vždy informovat FM.</a:t>
            </a:r>
          </a:p>
          <a:p>
            <a:pPr marL="0" algn="just">
              <a:spcBef>
                <a:spcPts val="1800"/>
              </a:spcBef>
              <a:buFont typeface="Wingdings" pitchFamily="2" charset="2"/>
              <a:buNone/>
              <a:defRPr/>
            </a:pPr>
            <a:endParaRPr lang="cs-CZ" sz="2500" i="1" dirty="0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75688" y="6524625"/>
            <a:ext cx="468312" cy="333375"/>
          </a:xfrm>
          <a:noFill/>
        </p:spPr>
        <p:txBody>
          <a:bodyPr/>
          <a:lstStyle/>
          <a:p>
            <a:fld id="{D0B49D99-D937-412B-A9DE-46112338EE5B}" type="slidenum">
              <a:rPr lang="cs-CZ" smtClean="0">
                <a:latin typeface="Arial" charset="0"/>
              </a:rPr>
              <a:pPr/>
              <a:t>36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DPH a vratky DPH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9325" cy="5040312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cs-CZ" dirty="0" smtClean="0"/>
              <a:t>Příjemce </a:t>
            </a:r>
            <a:r>
              <a:rPr lang="cs-CZ" u="sng" dirty="0" smtClean="0"/>
              <a:t>nemá nárok na odpočet DPH</a:t>
            </a:r>
            <a:r>
              <a:rPr lang="cs-CZ" dirty="0" smtClean="0"/>
              <a:t> u FÚ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200" dirty="0" smtClean="0"/>
              <a:t>      - DPH je způsobilým výdajem</a:t>
            </a:r>
          </a:p>
          <a:p>
            <a:pPr>
              <a:spcBef>
                <a:spcPts val="2400"/>
              </a:spcBef>
              <a:buFont typeface="Wingdings" pitchFamily="2" charset="2"/>
              <a:buChar char="ü"/>
              <a:defRPr/>
            </a:pPr>
            <a:r>
              <a:rPr lang="cs-CZ" dirty="0" smtClean="0"/>
              <a:t>Příjemce </a:t>
            </a:r>
            <a:r>
              <a:rPr lang="cs-CZ" u="sng" dirty="0" smtClean="0"/>
              <a:t>má nárok na odpočet DPH </a:t>
            </a:r>
            <a:r>
              <a:rPr lang="cs-CZ" dirty="0" smtClean="0"/>
              <a:t>u FÚ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200" dirty="0" smtClean="0"/>
              <a:t>      - DPH je nezpůsobilým výdajem</a:t>
            </a:r>
          </a:p>
          <a:p>
            <a:pPr>
              <a:spcBef>
                <a:spcPts val="2400"/>
              </a:spcBef>
              <a:buFont typeface="Wingdings" pitchFamily="2" charset="2"/>
              <a:buChar char="ü"/>
              <a:defRPr/>
            </a:pPr>
            <a:r>
              <a:rPr lang="cs-CZ" dirty="0" smtClean="0"/>
              <a:t>Příjemci </a:t>
            </a:r>
            <a:r>
              <a:rPr lang="cs-CZ" u="sng" dirty="0" smtClean="0"/>
              <a:t>vznikne v průběhu administrace projektu nárok na odpočet DPH</a:t>
            </a:r>
            <a:endParaRPr lang="cs-CZ" u="sng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400" dirty="0"/>
              <a:t>→ </a:t>
            </a:r>
            <a:r>
              <a:rPr lang="cs-CZ" sz="2200" dirty="0" smtClean="0"/>
              <a:t> je povinen neprodleně informovat Fond a Fondem     stanovenou výši vratky uhradit na určený účet (účty). V souladu s podmínkami RoPD je nutno </a:t>
            </a:r>
            <a:r>
              <a:rPr lang="cs-CZ" sz="2200" u="sng" dirty="0" smtClean="0"/>
              <a:t>vrátit finanční prostředky do 30 dní od vzniku nároku na odpočet DPH.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200" dirty="0" smtClean="0"/>
              <a:t>(bez ohledu na to, zda byl nárok na odpočet DPH u FÚ uplatněn)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2B0B50-014D-439F-9993-0AC2E0D527D3}" type="slidenum">
              <a:rPr lang="cs-CZ" smtClean="0">
                <a:latin typeface="Arial" charset="0"/>
              </a:rPr>
              <a:pPr/>
              <a:t>37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196975"/>
          </a:xfrm>
        </p:spPr>
        <p:txBody>
          <a:bodyPr/>
          <a:lstStyle/>
          <a:p>
            <a:pPr algn="ctr"/>
            <a:r>
              <a:rPr lang="cs-CZ" smtClean="0"/>
              <a:t>Podmínky poskytnutí podpory</a:t>
            </a:r>
            <a:br>
              <a:rPr lang="cs-CZ" smtClean="0"/>
            </a:br>
            <a:r>
              <a:rPr lang="cs-CZ" smtClean="0"/>
              <a:t>(finanční vypořádání - FV)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5516562"/>
          </a:xfrm>
        </p:spPr>
        <p:txBody>
          <a:bodyPr/>
          <a:lstStyle/>
          <a:p>
            <a:pPr marL="74612" indent="-34290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400" b="1" dirty="0" smtClean="0"/>
              <a:t>Příjemce dotace je povinen dotaci </a:t>
            </a:r>
            <a:r>
              <a:rPr lang="cs-CZ" sz="2400" b="1" u="sng" dirty="0" smtClean="0"/>
              <a:t>finančně vypořádat              </a:t>
            </a:r>
            <a:r>
              <a:rPr lang="cs-CZ" sz="2400" dirty="0" smtClean="0"/>
              <a:t>v souladu se </a:t>
            </a:r>
            <a:r>
              <a:rPr lang="cs-CZ" sz="2400" b="1" dirty="0" smtClean="0"/>
              <a:t>zákonem  č. 218/2000 Sb., </a:t>
            </a:r>
            <a:r>
              <a:rPr lang="cs-CZ" sz="2400" dirty="0" smtClean="0"/>
              <a:t>o rozpočtových pravidlech, a s </a:t>
            </a:r>
            <a:r>
              <a:rPr lang="cs-CZ" sz="2400" b="1" dirty="0" smtClean="0"/>
              <a:t>vyhláškou č. 52/2008 Sb., </a:t>
            </a:r>
            <a:r>
              <a:rPr lang="cs-CZ" sz="2400" dirty="0" smtClean="0"/>
              <a:t>kterou se stanoví zásady a termíny finančního vypořádání. </a:t>
            </a:r>
          </a:p>
          <a:p>
            <a:pPr marL="557212" lvl="1" indent="0" algn="just">
              <a:spcBef>
                <a:spcPts val="1200"/>
              </a:spcBef>
              <a:buFont typeface="Arial Unicode MS" pitchFamily="34" charset="-128"/>
              <a:buNone/>
              <a:defRPr/>
            </a:pPr>
            <a:r>
              <a:rPr lang="cs-CZ" sz="2200" dirty="0" smtClean="0"/>
              <a:t>→ Příjemce je </a:t>
            </a:r>
            <a:r>
              <a:rPr lang="cs-CZ" sz="2200" b="1" dirty="0" smtClean="0">
                <a:solidFill>
                  <a:srgbClr val="0070C0"/>
                </a:solidFill>
              </a:rPr>
              <a:t>dle vyhlášky </a:t>
            </a:r>
            <a:r>
              <a:rPr lang="cs-CZ" sz="2200" dirty="0" smtClean="0"/>
              <a:t>povinen předložit </a:t>
            </a:r>
            <a:r>
              <a:rPr lang="cs-CZ" sz="2200" b="1" dirty="0" smtClean="0">
                <a:solidFill>
                  <a:srgbClr val="0070C0"/>
                </a:solidFill>
              </a:rPr>
              <a:t>FV</a:t>
            </a:r>
            <a:r>
              <a:rPr lang="cs-CZ" sz="2200" dirty="0" smtClean="0"/>
              <a:t> do 15. února roku následujícího po ukončení financování projektu, a to na tiskopisu (podle typu příjemce podpory) uvedeném v příloze vyhlášky.</a:t>
            </a:r>
          </a:p>
          <a:p>
            <a:pPr marL="74612" indent="-342900" algn="just">
              <a:spcBef>
                <a:spcPts val="1200"/>
              </a:spcBef>
              <a:buFont typeface="Wingdings" pitchFamily="2" charset="2"/>
              <a:buChar char="ü"/>
              <a:defRPr/>
            </a:pPr>
            <a:endParaRPr lang="cs-CZ" sz="2400" dirty="0" smtClean="0"/>
          </a:p>
          <a:p>
            <a:pPr marL="74612" indent="-34290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400" dirty="0" smtClean="0"/>
              <a:t>Příjemce je </a:t>
            </a:r>
            <a:r>
              <a:rPr lang="cs-CZ" sz="2400" u="sng" dirty="0" smtClean="0"/>
              <a:t>navíc</a:t>
            </a:r>
            <a:r>
              <a:rPr lang="cs-CZ" sz="2400" dirty="0" smtClean="0"/>
              <a:t> prostřednictvím IS BF vyzýván ke kontrole a předložení </a:t>
            </a:r>
            <a:r>
              <a:rPr lang="cs-CZ" sz="2400" b="1" dirty="0" smtClean="0">
                <a:solidFill>
                  <a:srgbClr val="0070C0"/>
                </a:solidFill>
              </a:rPr>
              <a:t>„</a:t>
            </a:r>
            <a:r>
              <a:rPr lang="cs-CZ" sz="2400" b="1" dirty="0" err="1" smtClean="0">
                <a:solidFill>
                  <a:srgbClr val="0070C0"/>
                </a:solidFill>
              </a:rPr>
              <a:t>Fondovského</a:t>
            </a:r>
            <a:r>
              <a:rPr lang="cs-CZ" sz="2400" b="1" dirty="0" smtClean="0">
                <a:solidFill>
                  <a:srgbClr val="0070C0"/>
                </a:solidFill>
              </a:rPr>
              <a:t>“ FV </a:t>
            </a:r>
            <a:r>
              <a:rPr lang="cs-CZ" sz="2400" dirty="0" smtClean="0"/>
              <a:t>(1. FPK v roce / formulář FV; více o FV viz ZP) .</a:t>
            </a:r>
          </a:p>
          <a:p>
            <a:pPr marL="188912" indent="-457200" algn="just">
              <a:spcBef>
                <a:spcPts val="1800"/>
              </a:spcBef>
              <a:buFont typeface="Wingdings" pitchFamily="2" charset="2"/>
              <a:buChar char="ü"/>
              <a:defRPr/>
            </a:pPr>
            <a:endParaRPr lang="cs-CZ" dirty="0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75688" y="6524625"/>
            <a:ext cx="468312" cy="333375"/>
          </a:xfrm>
          <a:noFill/>
        </p:spPr>
        <p:txBody>
          <a:bodyPr/>
          <a:lstStyle/>
          <a:p>
            <a:fld id="{37D5AF4B-C097-4A07-A8CA-62B34C831D30}" type="slidenum">
              <a:rPr lang="cs-CZ" smtClean="0">
                <a:latin typeface="Arial" charset="0"/>
              </a:rPr>
              <a:pPr/>
              <a:t>38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196975"/>
          </a:xfrm>
        </p:spPr>
        <p:txBody>
          <a:bodyPr/>
          <a:lstStyle/>
          <a:p>
            <a:pPr algn="ctr"/>
            <a:r>
              <a:rPr lang="cs-CZ" smtClean="0"/>
              <a:t>Podmínky poskytnutí podpory</a:t>
            </a:r>
            <a:br>
              <a:rPr lang="cs-CZ" smtClean="0"/>
            </a:br>
            <a:r>
              <a:rPr lang="cs-CZ" smtClean="0"/>
              <a:t>(„účetnictví“ příjemce podpory)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107950" y="1341438"/>
            <a:ext cx="8785225" cy="5400675"/>
          </a:xfrm>
        </p:spPr>
        <p:txBody>
          <a:bodyPr/>
          <a:lstStyle/>
          <a:p>
            <a:pPr marL="74612" indent="-342900" algn="just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cs-CZ" sz="2400" dirty="0" smtClean="0"/>
              <a:t>Příjemce (účtující dle zákona č. 563/1991 Sb.) je povinen </a:t>
            </a:r>
            <a:r>
              <a:rPr lang="cs-CZ" sz="2400" b="1" dirty="0" smtClean="0"/>
              <a:t>vést účetnictví </a:t>
            </a:r>
            <a:r>
              <a:rPr lang="cs-CZ" sz="2400" dirty="0" smtClean="0"/>
              <a:t>… řádně účtovat o veškerých příjmech a výdajích, resp. výnosech a nákladech  a o majetku pořízeném z dotace, </a:t>
            </a:r>
            <a:r>
              <a:rPr lang="cs-CZ" sz="2400" b="1" dirty="0" smtClean="0"/>
              <a:t>vést</a:t>
            </a:r>
            <a:r>
              <a:rPr lang="cs-CZ" sz="2400" dirty="0" smtClean="0"/>
              <a:t>  </a:t>
            </a:r>
            <a:r>
              <a:rPr lang="cs-CZ" sz="2400" b="1" dirty="0" smtClean="0"/>
              <a:t>analytické účty, příp. kódy s jednoznačnou vazbou ke konkrétnímu projektu</a:t>
            </a:r>
            <a:r>
              <a:rPr lang="cs-CZ" sz="2400" dirty="0" smtClean="0"/>
              <a:t>.</a:t>
            </a:r>
          </a:p>
          <a:p>
            <a:pPr marL="74612" indent="-34290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400" dirty="0" smtClean="0"/>
              <a:t>Příjemce (neúčtující dle zákona č. 563/1991 Sb.) je povinen </a:t>
            </a:r>
            <a:r>
              <a:rPr lang="cs-CZ" sz="2400" b="1" dirty="0" smtClean="0"/>
              <a:t>vést</a:t>
            </a:r>
            <a:r>
              <a:rPr lang="cs-CZ" sz="2400" dirty="0" smtClean="0"/>
              <a:t> pro akci tzv. </a:t>
            </a:r>
            <a:r>
              <a:rPr lang="cs-CZ" sz="2400" b="1" dirty="0" smtClean="0"/>
              <a:t>daňovou evidenci </a:t>
            </a:r>
            <a:r>
              <a:rPr lang="cs-CZ" sz="2400" dirty="0" smtClean="0"/>
              <a:t>… </a:t>
            </a:r>
            <a:r>
              <a:rPr lang="cs-CZ" sz="2400" b="1" dirty="0" smtClean="0"/>
              <a:t>nebo</a:t>
            </a:r>
            <a:r>
              <a:rPr lang="cs-CZ" sz="2400" dirty="0" smtClean="0"/>
              <a:t> </a:t>
            </a:r>
            <a:r>
              <a:rPr lang="cs-CZ" sz="2400" b="1" dirty="0" smtClean="0"/>
              <a:t>operativní evidenci pro vyúčtování podpory </a:t>
            </a:r>
            <a:r>
              <a:rPr lang="cs-CZ" sz="2400" dirty="0" smtClean="0"/>
              <a:t>…, na dokladech musí být jednoznačně uvedeno, ke kterému projektu se vztahují.</a:t>
            </a:r>
          </a:p>
          <a:p>
            <a:pPr marL="74612" indent="-34290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400" dirty="0" smtClean="0"/>
              <a:t>Příjemce dotace je povinen v účetnictví, daňové nebo operativní evidenci </a:t>
            </a:r>
            <a:r>
              <a:rPr lang="cs-CZ" sz="2400" b="1" dirty="0" smtClean="0"/>
              <a:t>vést a řádně vykazovat veškeré způsobilé    </a:t>
            </a:r>
            <a:r>
              <a:rPr lang="cs-CZ" sz="2400" b="1" u="sng" dirty="0" smtClean="0"/>
              <a:t>i  nezpůsobilé výdaje </a:t>
            </a:r>
            <a:r>
              <a:rPr lang="cs-CZ" sz="2400" b="1" dirty="0" smtClean="0"/>
              <a:t>akce </a:t>
            </a:r>
            <a:r>
              <a:rPr lang="cs-CZ" sz="2400" dirty="0" smtClean="0"/>
              <a:t>včetně dokladů  o úhradě výdajů.</a:t>
            </a:r>
          </a:p>
          <a:p>
            <a:pPr marL="0" algn="just">
              <a:spcBef>
                <a:spcPts val="1800"/>
              </a:spcBef>
              <a:buFont typeface="Wingdings" pitchFamily="2" charset="2"/>
              <a:buNone/>
              <a:defRPr/>
            </a:pPr>
            <a:endParaRPr lang="cs-CZ" sz="2500" i="1" dirty="0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75688" y="6524625"/>
            <a:ext cx="468312" cy="333375"/>
          </a:xfrm>
          <a:noFill/>
        </p:spPr>
        <p:txBody>
          <a:bodyPr/>
          <a:lstStyle/>
          <a:p>
            <a:fld id="{3B2CDB93-6CE4-49C2-BACB-0D45767F0216}" type="slidenum">
              <a:rPr lang="cs-CZ" smtClean="0">
                <a:latin typeface="Arial" charset="0"/>
              </a:rPr>
              <a:pPr/>
              <a:t>39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 I. Základní dokumenty OPŽP v oblasti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38" y="1557338"/>
            <a:ext cx="7786687" cy="5300662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cs-CZ" b="1" u="sng" dirty="0" smtClean="0"/>
              <a:t>Implementační dokument</a:t>
            </a:r>
          </a:p>
          <a:p>
            <a:pPr marL="676276" lvl="2" indent="-268288" algn="just">
              <a:spcBef>
                <a:spcPts val="60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300" dirty="0" smtClean="0"/>
              <a:t>Kap. 9.1. Zásady realizace finančních toků k příjemci podpory</a:t>
            </a:r>
          </a:p>
          <a:p>
            <a:pPr marL="1084263" lvl="3" indent="-268288" algn="just">
              <a:spcBef>
                <a:spcPts val="600"/>
              </a:spcBef>
              <a:buClr>
                <a:srgbClr val="0046AD"/>
              </a:buClr>
              <a:buFont typeface="Wingdings" pitchFamily="2" charset="2"/>
              <a:buChar char="ü"/>
              <a:defRPr/>
            </a:pPr>
            <a:r>
              <a:rPr lang="cs-CZ" sz="2100" dirty="0" smtClean="0"/>
              <a:t>Kap. 9.1.8 Zásady administrace žádostí o platbu a realizace finančních toků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b="1" u="sng" dirty="0" smtClean="0"/>
              <a:t>Závazné pokyny pro žadatele a příjemce podpory</a:t>
            </a:r>
          </a:p>
          <a:p>
            <a:pPr lvl="1" algn="just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cs-CZ" dirty="0" smtClean="0"/>
              <a:t>Kap. 8 Zásady financování – náležitosti </a:t>
            </a:r>
            <a:r>
              <a:rPr lang="cs-CZ" dirty="0" err="1" smtClean="0"/>
              <a:t>ŽoP</a:t>
            </a:r>
            <a:endParaRPr lang="cs-CZ" dirty="0" smtClean="0"/>
          </a:p>
          <a:p>
            <a:pPr lvl="2" algn="just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cs-CZ" dirty="0" smtClean="0"/>
              <a:t>+ příloha č. 1: schéma Administrace žádostí o platbu pro příjemce podpory</a:t>
            </a:r>
          </a:p>
          <a:p>
            <a:pPr lvl="2" algn="just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cs-CZ" dirty="0" smtClean="0"/>
              <a:t>+ příloha č. 2: schéma Dokumenty OPŽP rozhodné pro uvolňování podpory</a:t>
            </a:r>
          </a:p>
          <a:p>
            <a:pPr lvl="2" algn="just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cs-CZ" dirty="0" smtClean="0"/>
              <a:t>+ příloha č. 3: Poukázání vratek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ABD1D-3653-46DF-9A30-A05F08C307E5}" type="slidenum">
              <a:rPr lang="cs-CZ" smtClean="0">
                <a:latin typeface="Arial" charset="0"/>
              </a:rPr>
              <a:pPr/>
              <a:t>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196975"/>
          </a:xfrm>
        </p:spPr>
        <p:txBody>
          <a:bodyPr/>
          <a:lstStyle/>
          <a:p>
            <a:pPr algn="ctr"/>
            <a:r>
              <a:rPr lang="cs-CZ" smtClean="0"/>
              <a:t>ZVA z pohledu FM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107950" y="1412875"/>
            <a:ext cx="8929688" cy="5329238"/>
          </a:xfrm>
        </p:spPr>
        <p:txBody>
          <a:bodyPr/>
          <a:lstStyle/>
          <a:p>
            <a:pPr algn="just">
              <a:buFont typeface="Wingdings" pitchFamily="2" charset="2"/>
              <a:buChar char="ü"/>
              <a:defRPr/>
            </a:pPr>
            <a:r>
              <a:rPr lang="cs-CZ" sz="2400" dirty="0" smtClean="0"/>
              <a:t>Příjemce spolu se ZMZ zasílá </a:t>
            </a:r>
            <a:r>
              <a:rPr lang="cs-CZ" sz="2400" b="1" dirty="0" smtClean="0"/>
              <a:t>formulář „ZVA – vratky, odvody, jiné příjmy a smluvní sankce u projektu OPŽP“ </a:t>
            </a:r>
            <a:r>
              <a:rPr lang="cs-CZ" sz="2400" dirty="0" smtClean="0"/>
              <a:t>(viz v IS BF </a:t>
            </a:r>
            <a:r>
              <a:rPr lang="cs-CZ" sz="2400" i="1" dirty="0" smtClean="0">
                <a:solidFill>
                  <a:srgbClr val="0070C0"/>
                </a:solidFill>
              </a:rPr>
              <a:t>„Dokumenty ke stažení“</a:t>
            </a:r>
            <a:r>
              <a:rPr lang="cs-CZ" sz="2400" dirty="0" smtClean="0">
                <a:solidFill>
                  <a:srgbClr val="0070C0"/>
                </a:solidFill>
              </a:rPr>
              <a:t>)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s-CZ" sz="2400" dirty="0" smtClean="0"/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400" u="sng" dirty="0" smtClean="0"/>
              <a:t>Příjemce vyplňuje informace o: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cs-CZ" dirty="0" smtClean="0"/>
              <a:t>výši poskytnuté podpory;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cs-CZ" dirty="0" smtClean="0"/>
              <a:t>odvodech týkajících se projektu (vratky);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cs-CZ" dirty="0" smtClean="0"/>
              <a:t>realizaci jiných příjmů;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cs-CZ" dirty="0" smtClean="0"/>
              <a:t>uplatnění smluvní sankce vůči zhotoviteli.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8D6C8F-DC87-4371-A6D5-190D9090BFBF}" type="slidenum">
              <a:rPr lang="cs-CZ" smtClean="0">
                <a:latin typeface="Arial" charset="0"/>
              </a:rPr>
              <a:pPr/>
              <a:t>40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Ukončení financování projektů v OPŽP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cs-CZ" dirty="0"/>
              <a:t>F</a:t>
            </a:r>
            <a:r>
              <a:rPr lang="cs-CZ" dirty="0" smtClean="0"/>
              <a:t>inanční prostředky v OPŽP mohou být propláceny  nejpozději </a:t>
            </a:r>
            <a:r>
              <a:rPr lang="cs-CZ" b="1" dirty="0" smtClean="0"/>
              <a:t>do 31. 12. 2015</a:t>
            </a:r>
            <a:r>
              <a:rPr lang="cs-CZ" dirty="0" smtClean="0"/>
              <a:t>. </a:t>
            </a:r>
          </a:p>
          <a:p>
            <a:pPr>
              <a:buFont typeface="Wingdings" pitchFamily="2" charset="2"/>
              <a:buChar char="ü"/>
              <a:defRPr/>
            </a:pPr>
            <a:endParaRPr lang="cs-CZ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cs-CZ" dirty="0" smtClean="0"/>
              <a:t>Předpokládaný termín pro podání </a:t>
            </a:r>
            <a:r>
              <a:rPr lang="cs-CZ" b="1" dirty="0" smtClean="0"/>
              <a:t>posledních </a:t>
            </a:r>
            <a:r>
              <a:rPr lang="cs-CZ" b="1" dirty="0" err="1" smtClean="0"/>
              <a:t>ŽoP</a:t>
            </a:r>
            <a:r>
              <a:rPr lang="cs-CZ" b="1" dirty="0" smtClean="0"/>
              <a:t> </a:t>
            </a:r>
            <a:r>
              <a:rPr lang="cs-CZ" dirty="0" smtClean="0"/>
              <a:t>je konec </a:t>
            </a:r>
            <a:r>
              <a:rPr lang="cs-CZ" b="1" dirty="0" smtClean="0"/>
              <a:t>listopadu 2015</a:t>
            </a:r>
            <a:r>
              <a:rPr lang="cs-CZ" dirty="0" smtClean="0"/>
              <a:t>, tzn., že poslední faktury bude nutno předložit nejpozději v 1. polovině listopadu 2015. </a:t>
            </a:r>
            <a:br>
              <a:rPr lang="cs-CZ" dirty="0" smtClean="0"/>
            </a:b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28BA9-3907-4528-B7E9-B881C463512F}" type="slidenum">
              <a:rPr lang="cs-CZ" smtClean="0">
                <a:latin typeface="Arial" charset="0"/>
              </a:rPr>
              <a:pPr/>
              <a:t>41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58125" cy="1214438"/>
          </a:xfrm>
        </p:spPr>
        <p:txBody>
          <a:bodyPr/>
          <a:lstStyle/>
          <a:p>
            <a:pPr algn="ctr"/>
            <a:r>
              <a:rPr lang="cs-CZ" smtClean="0"/>
              <a:t>DOPORUČENÍ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0" y="2571750"/>
            <a:ext cx="9144000" cy="2214563"/>
          </a:xfrm>
        </p:spPr>
        <p:txBody>
          <a:bodyPr/>
          <a:lstStyle/>
          <a:p>
            <a:pPr algn="ctr">
              <a:spcBef>
                <a:spcPts val="1200"/>
              </a:spcBef>
              <a:buFont typeface="Wingdings" pitchFamily="2" charset="2"/>
              <a:buNone/>
            </a:pPr>
            <a:r>
              <a:rPr lang="cs-CZ" smtClean="0"/>
              <a:t>Nebudete-li si zcela jistí v jednotlivých dílčích úkonech</a:t>
            </a:r>
          </a:p>
          <a:p>
            <a:pPr algn="ctr">
              <a:spcBef>
                <a:spcPts val="1200"/>
              </a:spcBef>
              <a:buFont typeface="Wingdings" pitchFamily="2" charset="2"/>
              <a:buNone/>
            </a:pPr>
            <a:r>
              <a:rPr lang="cs-CZ" smtClean="0"/>
              <a:t>souvisejících s předkládáním podkladů pro administraci </a:t>
            </a:r>
          </a:p>
          <a:p>
            <a:pPr algn="ctr">
              <a:spcBef>
                <a:spcPts val="1200"/>
              </a:spcBef>
              <a:buFont typeface="Wingdings" pitchFamily="2" charset="2"/>
              <a:buNone/>
            </a:pPr>
            <a:r>
              <a:rPr lang="cs-CZ" smtClean="0"/>
              <a:t>Žádosti o platbu, nebojte se předběžné konzultace s našimi</a:t>
            </a:r>
          </a:p>
          <a:p>
            <a:pPr algn="ctr">
              <a:spcBef>
                <a:spcPts val="1200"/>
              </a:spcBef>
              <a:buFont typeface="Wingdings" pitchFamily="2" charset="2"/>
              <a:buNone/>
            </a:pPr>
            <a:r>
              <a:rPr lang="cs-CZ" smtClean="0"/>
              <a:t> vstřícnými projektovými a finančními manažery.</a:t>
            </a: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29E227-97A5-495D-8454-3EED51B7E7B7}" type="slidenum">
              <a:rPr lang="cs-CZ" smtClean="0">
                <a:latin typeface="Arial" charset="0"/>
              </a:rPr>
              <a:pPr/>
              <a:t>42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V. Seznam zkratek</a:t>
            </a:r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F885A3-9CC8-4011-90FA-7387075148E3}" type="slidenum">
              <a:rPr lang="cs-CZ" smtClean="0">
                <a:latin typeface="Arial" charset="0"/>
              </a:rPr>
              <a:pPr/>
              <a:t>43</a:t>
            </a:fld>
            <a:endParaRPr lang="cs-CZ" smtClean="0">
              <a:latin typeface="Arial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928688" y="1285875"/>
          <a:ext cx="6000750" cy="5516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063"/>
                <a:gridCol w="4357687"/>
              </a:tblGrid>
              <a:tr h="27623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OPŽP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Operační program Životní prostředí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9815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MŽP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Ministerstvo životního prostředí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32006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SFŽP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Státní fond</a:t>
                      </a:r>
                      <a:r>
                        <a:rPr lang="cs-CZ" sz="1200" baseline="0" dirty="0" smtClean="0"/>
                        <a:t> životního prostředí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7434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ČNB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Česká národní banka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7434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RoPD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Rozhodnutí o poskytnutí dotace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31435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TFP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Technická a finanční příloha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8673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StV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Stanovení výdajů 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308646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OSS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Organizační složka státu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7434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Příspěvková organizace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81026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PM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Projektový manažer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30293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FM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Finanční manažer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30293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PP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Příjemce podpory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30293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IS BF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Informační systém Bene-fill</a:t>
                      </a:r>
                    </a:p>
                  </a:txBody>
                  <a:tcPr marL="91439" marR="91439" marT="45724" marB="45724"/>
                </a:tc>
              </a:tr>
              <a:tr h="30293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WF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Work-flow 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7434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ŽoP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Žádost o platbu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7434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FPK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Finančně platební</a:t>
                      </a:r>
                      <a:r>
                        <a:rPr lang="cs-CZ" sz="1200" baseline="0" dirty="0" smtClean="0"/>
                        <a:t> kalendář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7531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Způsobilé výdaje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7531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BV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Bankovní výpis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  <a:tr h="29722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TDI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Technický dozor investora</a:t>
                      </a:r>
                      <a:endParaRPr lang="cs-CZ" sz="1200" dirty="0"/>
                    </a:p>
                  </a:txBody>
                  <a:tcPr marL="91439" marR="91439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862418-9787-4C20-B22D-48F38B037B13}" type="slidenum">
              <a:rPr lang="cs-CZ" smtClean="0">
                <a:latin typeface="Arial" charset="0"/>
              </a:rPr>
              <a:pPr/>
              <a:t>44</a:t>
            </a:fld>
            <a:endParaRPr lang="cs-CZ" smtClean="0">
              <a:latin typeface="Arial" charset="0"/>
            </a:endParaRPr>
          </a:p>
        </p:txBody>
      </p:sp>
      <p:sp>
        <p:nvSpPr>
          <p:cNvPr id="49155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96321F-1D57-440E-A01D-8C467D44DFEC}" type="slidenum">
              <a:rPr lang="cs-CZ" sz="1400">
                <a:solidFill>
                  <a:srgbClr val="73767D"/>
                </a:solidFill>
              </a:rPr>
              <a:pPr algn="r"/>
              <a:t>44</a:t>
            </a:fld>
            <a:endParaRPr lang="cs-CZ" sz="1400">
              <a:solidFill>
                <a:srgbClr val="73767D"/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51837" cy="4729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algn="ctr" eaLnBrk="1" hangingPunct="1">
              <a:buFont typeface="Wingdings" pitchFamily="2" charset="2"/>
              <a:buNone/>
            </a:pPr>
            <a:endParaRPr lang="cs-CZ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sz="2800" b="1" smtClean="0"/>
              <a:t>Děkuji za pozornost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b="1" smtClean="0"/>
              <a:t>Ing. Eva Paskerová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2000" b="1" smtClean="0"/>
              <a:t>eva.paskerova@sfzp.cz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692275" y="5300663"/>
            <a:ext cx="70564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Arial Unicode MS" pitchFamily="34" charset="-128"/>
              </a:rPr>
              <a:t>Státní fond životního prostředí České republiky, Kaplanova 1931/1, 148 00 Praha 11,</a:t>
            </a:r>
          </a:p>
          <a:p>
            <a:r>
              <a:rPr lang="cs-CZ" sz="1400">
                <a:latin typeface="Arial Unicode MS" pitchFamily="34" charset="-128"/>
              </a:rPr>
              <a:t>korespondenční a kontaktní adresa: Olbrachtova 2006/9, 140 00  Praha 4,</a:t>
            </a:r>
          </a:p>
          <a:p>
            <a:r>
              <a:rPr lang="cs-CZ" sz="1400">
                <a:latin typeface="Arial Unicode MS" pitchFamily="34" charset="-128"/>
              </a:rPr>
              <a:t>tel.: 267 994 300</a:t>
            </a:r>
          </a:p>
          <a:p>
            <a:r>
              <a:rPr lang="cs-CZ" sz="800">
                <a:latin typeface="Wingdings" pitchFamily="2" charset="2"/>
              </a:rPr>
              <a:t>n</a:t>
            </a:r>
            <a:r>
              <a:rPr lang="cs-CZ" sz="1400" b="1">
                <a:solidFill>
                  <a:srgbClr val="0046AD"/>
                </a:solidFill>
                <a:latin typeface="Arial Unicode MS" pitchFamily="34" charset="-128"/>
              </a:rPr>
              <a:t> www.opzp.cz</a:t>
            </a:r>
            <a:r>
              <a:rPr lang="cs-CZ" sz="120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>
                <a:latin typeface="Wingdings" pitchFamily="2" charset="2"/>
              </a:rPr>
              <a:t>n</a:t>
            </a:r>
            <a:r>
              <a:rPr lang="cs-CZ" sz="800">
                <a:solidFill>
                  <a:srgbClr val="73767D"/>
                </a:solidFill>
                <a:latin typeface="JohnSans Text Pro" pitchFamily="50" charset="-18"/>
              </a:rPr>
              <a:t>  </a:t>
            </a:r>
            <a:r>
              <a:rPr lang="cs-CZ" sz="1400" b="1">
                <a:solidFill>
                  <a:srgbClr val="3F9C35"/>
                </a:solidFill>
                <a:latin typeface="Arial Unicode MS" pitchFamily="34" charset="-128"/>
              </a:rPr>
              <a:t>zelená linka 800 260 500</a:t>
            </a:r>
            <a:r>
              <a:rPr lang="cs-CZ" sz="120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>
                <a:latin typeface="Wingdings" pitchFamily="2" charset="2"/>
              </a:rPr>
              <a:t>n</a:t>
            </a:r>
            <a:r>
              <a:rPr lang="cs-CZ" sz="80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>
                <a:solidFill>
                  <a:srgbClr val="0046AD"/>
                </a:solidFill>
                <a:latin typeface="Arial Unicode MS" pitchFamily="34" charset="-128"/>
              </a:rPr>
              <a:t>dotazy@sfzp.cz</a:t>
            </a:r>
          </a:p>
        </p:txBody>
      </p:sp>
      <p:pic>
        <p:nvPicPr>
          <p:cNvPr id="49158" name="Picture 7" descr="SFZP_H_RGB_NEW"/>
          <p:cNvPicPr>
            <a:picLocks noChangeAspect="1" noChangeArrowheads="1"/>
          </p:cNvPicPr>
          <p:nvPr/>
        </p:nvPicPr>
        <p:blipFill>
          <a:blip r:embed="rId2" cstate="print"/>
          <a:srcRect r="71712"/>
          <a:stretch>
            <a:fillRect/>
          </a:stretch>
        </p:blipFill>
        <p:spPr bwMode="auto">
          <a:xfrm>
            <a:off x="539750" y="5373688"/>
            <a:ext cx="8651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II. Podmínky pro podání ŽoP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0" y="1500188"/>
            <a:ext cx="8929688" cy="5357812"/>
          </a:xfrm>
        </p:spPr>
        <p:txBody>
          <a:bodyPr/>
          <a:lstStyle/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dirty="0" smtClean="0"/>
              <a:t>Vydání a nabytí účinnosti </a:t>
            </a:r>
            <a:r>
              <a:rPr lang="cs-CZ" b="1" u="sng" dirty="0" smtClean="0"/>
              <a:t>právních dokumentů</a:t>
            </a:r>
            <a:r>
              <a:rPr lang="cs-CZ" dirty="0" smtClean="0"/>
              <a:t>, resp. zanesení dat podpisů dokumentů do IS.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b="1" u="sng" dirty="0" smtClean="0"/>
              <a:t>Schválení faktur </a:t>
            </a:r>
            <a:r>
              <a:rPr lang="cs-CZ" dirty="0" smtClean="0"/>
              <a:t>(popř. ve výjimečných případech jiných účetních dokladů) a </a:t>
            </a:r>
            <a:r>
              <a:rPr lang="cs-CZ" b="1" u="sng" dirty="0" smtClean="0"/>
              <a:t>stanovení způsobilých výdajů PM</a:t>
            </a:r>
            <a:r>
              <a:rPr lang="cs-CZ" u="sng" dirty="0" smtClean="0"/>
              <a:t>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cs-CZ" b="1" u="sng" dirty="0" smtClean="0"/>
              <a:t>Schválení Finančně platebního kalendáře</a:t>
            </a:r>
            <a:r>
              <a:rPr lang="cs-CZ" b="1" dirty="0" smtClean="0"/>
              <a:t> </a:t>
            </a:r>
            <a:r>
              <a:rPr lang="cs-CZ" dirty="0" smtClean="0"/>
              <a:t>(FPK) s nadefinovanými požadovanými finančními prostředky na čtvrtletí, ve kterém je </a:t>
            </a:r>
            <a:r>
              <a:rPr lang="cs-CZ" dirty="0" err="1" smtClean="0"/>
              <a:t>ŽoP</a:t>
            </a:r>
            <a:r>
              <a:rPr lang="cs-CZ" dirty="0" smtClean="0"/>
              <a:t> podávána.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cs-CZ" u="sng" dirty="0" smtClean="0"/>
              <a:t>Zadministrování a schválení předchozí(ch) ŽoP</a:t>
            </a:r>
            <a:r>
              <a:rPr lang="cs-CZ" dirty="0" smtClean="0"/>
              <a:t>.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cs-CZ" u="sng" dirty="0" smtClean="0"/>
              <a:t>Doložení bankovních výpisů prokazujících plné uhrazení faktur z předchozí(ch) ŽoP.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cs-CZ" dirty="0" smtClean="0"/>
          </a:p>
          <a:p>
            <a:pPr algn="just">
              <a:buFont typeface="Wingdings" pitchFamily="2" charset="2"/>
              <a:buChar char="ü"/>
              <a:defRPr/>
            </a:pPr>
            <a:endParaRPr lang="cs-CZ" dirty="0" smtClean="0"/>
          </a:p>
          <a:p>
            <a:pPr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BC33EE-C30B-4866-909C-0A979B5E6343}" type="slidenum">
              <a:rPr lang="cs-CZ" smtClean="0">
                <a:latin typeface="Arial" charset="0"/>
              </a:rPr>
              <a:pPr/>
              <a:t>5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58125" cy="1214438"/>
          </a:xfrm>
        </p:spPr>
        <p:txBody>
          <a:bodyPr/>
          <a:lstStyle/>
          <a:p>
            <a:pPr algn="ctr"/>
            <a:r>
              <a:rPr lang="cs-CZ" smtClean="0"/>
              <a:t>1. Právní dokumenty rozhodné pro uvolňování podpory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714375" y="1412875"/>
            <a:ext cx="8105775" cy="5445125"/>
          </a:xfrm>
        </p:spPr>
        <p:txBody>
          <a:bodyPr/>
          <a:lstStyle/>
          <a:p>
            <a:pPr marL="514350" indent="-514350" algn="just"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cs-CZ" sz="2400" b="1" u="sng" dirty="0" smtClean="0"/>
              <a:t>Rozhodnutí o poskytnutí dotace </a:t>
            </a:r>
            <a:r>
              <a:rPr lang="cs-CZ" sz="2400" b="1" dirty="0" smtClean="0"/>
              <a:t>(RoPD), </a:t>
            </a:r>
            <a:r>
              <a:rPr lang="cs-CZ" sz="2200" i="1" dirty="0" smtClean="0"/>
              <a:t>popř. </a:t>
            </a:r>
            <a:r>
              <a:rPr lang="cs-CZ" sz="2200" i="1" u="sng" dirty="0" smtClean="0"/>
              <a:t>Stanovení výdajů</a:t>
            </a:r>
            <a:r>
              <a:rPr lang="cs-CZ" dirty="0" smtClean="0"/>
              <a:t>, </a:t>
            </a:r>
            <a:r>
              <a:rPr lang="cs-CZ" sz="2200" i="1" dirty="0" smtClean="0"/>
              <a:t>které je vydáváno v případě, že žadatelem organizační složka státu </a:t>
            </a:r>
          </a:p>
          <a:p>
            <a:pPr marL="996950" lvl="1" indent="-457200" algn="just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i="1" dirty="0" smtClean="0"/>
              <a:t>	</a:t>
            </a:r>
            <a:r>
              <a:rPr lang="cs-CZ" sz="2200" i="1" dirty="0" smtClean="0"/>
              <a:t>-   pro poskytnutí dotace FS / ERDF nebo ze SR-kap.315 MŽP</a:t>
            </a:r>
          </a:p>
          <a:p>
            <a:pPr lvl="1" algn="just">
              <a:spcBef>
                <a:spcPts val="0"/>
              </a:spcBef>
              <a:buClr>
                <a:schemeClr val="accent2"/>
              </a:buClr>
              <a:buFont typeface="Arial Unicode MS" pitchFamily="34" charset="-128"/>
              <a:buNone/>
              <a:defRPr/>
            </a:pPr>
            <a:r>
              <a:rPr lang="cs-CZ" sz="2600" i="1" dirty="0" smtClean="0"/>
              <a:t>	 </a:t>
            </a:r>
            <a:r>
              <a:rPr lang="cs-CZ" sz="2200" i="1" dirty="0" smtClean="0"/>
              <a:t> - nedílnou součástí jsou Podmínky poskytnutí             podpory, Technická a finanční příloha a Tabulka postihů za porušení pravidel při zadávání veř. zakázek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400" b="1" u="sng" dirty="0" smtClean="0"/>
              <a:t>Smlouva o poskytnutí podpory ze SFŽP ČR</a:t>
            </a:r>
            <a:r>
              <a:rPr lang="cs-CZ" b="1" u="sng" dirty="0"/>
              <a:t> </a:t>
            </a:r>
            <a:r>
              <a:rPr lang="cs-CZ" dirty="0" smtClean="0"/>
              <a:t>v rámci OPŽP </a:t>
            </a:r>
          </a:p>
          <a:p>
            <a:pPr marL="996950" lvl="1" indent="-457200" algn="just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i="1" dirty="0" smtClean="0"/>
              <a:t>	</a:t>
            </a:r>
            <a:r>
              <a:rPr lang="cs-CZ" sz="2200" i="1" dirty="0" smtClean="0"/>
              <a:t>-   je-li poskytována dotace, popř. půjčka ze SFŽP</a:t>
            </a:r>
          </a:p>
          <a:p>
            <a:pPr marL="514350" indent="-514350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cs-CZ" sz="2400" b="1" u="sng" dirty="0" smtClean="0"/>
              <a:t>Zástavní smlouva </a:t>
            </a:r>
            <a:r>
              <a:rPr lang="cs-CZ" dirty="0" smtClean="0"/>
              <a:t>(popř. jiné zajištění) </a:t>
            </a:r>
          </a:p>
          <a:p>
            <a:pPr marL="996950" lvl="1" indent="-457200" algn="just">
              <a:spcBef>
                <a:spcPts val="600"/>
              </a:spcBef>
              <a:buFont typeface="Arial Unicode MS" pitchFamily="34" charset="-128"/>
              <a:buNone/>
              <a:defRPr/>
            </a:pPr>
            <a:r>
              <a:rPr lang="cs-CZ" i="1" dirty="0" smtClean="0"/>
              <a:t> 	</a:t>
            </a:r>
            <a:r>
              <a:rPr lang="cs-CZ" sz="2200" i="1" dirty="0" smtClean="0"/>
              <a:t>-   je-li poskytována půjčka ze SFŽP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31171-9555-41A6-9538-ED1A4D90991E}" type="slidenum">
              <a:rPr lang="cs-CZ" smtClean="0">
                <a:latin typeface="Arial" charset="0"/>
              </a:rPr>
              <a:pPr/>
              <a:t>6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29563" cy="1214438"/>
          </a:xfrm>
        </p:spPr>
        <p:txBody>
          <a:bodyPr/>
          <a:lstStyle/>
          <a:p>
            <a:pPr algn="ctr"/>
            <a:r>
              <a:rPr lang="cs-CZ" smtClean="0"/>
              <a:t>Právní dokumenty rozhodné pro uvolňování podpory (grafické znázornění)</a:t>
            </a:r>
          </a:p>
        </p:txBody>
      </p:sp>
      <p:sp>
        <p:nvSpPr>
          <p:cNvPr id="1126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D64AB-B167-45F4-ABDC-66F7BCF548AE}" type="slidenum">
              <a:rPr lang="cs-CZ" smtClean="0">
                <a:latin typeface="Arial" charset="0"/>
              </a:rPr>
              <a:pPr/>
              <a:t>7</a:t>
            </a:fld>
            <a:endParaRPr lang="cs-CZ" smtClean="0">
              <a:latin typeface="Arial" charset="0"/>
            </a:endParaRP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01788"/>
            <a:ext cx="6886575" cy="475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 Podklady požadované FM pro vydání Rozhodnutí o poskytnutí dotace / Smlouvy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b="1" u="sng" smtClean="0"/>
              <a:t>V listinné podobě nutno předložit: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ü"/>
            </a:pPr>
            <a:r>
              <a:rPr lang="cs-CZ" u="sng" smtClean="0"/>
              <a:t>Smlouva o zřízení a vedení účtu </a:t>
            </a:r>
            <a:r>
              <a:rPr lang="cs-CZ" smtClean="0"/>
              <a:t>- účet (účty) příjemce podpory (kopie)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ü"/>
            </a:pPr>
            <a:r>
              <a:rPr lang="cs-CZ" smtClean="0"/>
              <a:t>Doložení </a:t>
            </a:r>
            <a:r>
              <a:rPr lang="cs-CZ" u="sng" smtClean="0"/>
              <a:t>vlastních zdrojů </a:t>
            </a:r>
            <a:r>
              <a:rPr lang="cs-CZ" smtClean="0"/>
              <a:t>- např. úvěrová smlouva, smlouva s krajem, výpis z účtu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ü"/>
            </a:pPr>
            <a:r>
              <a:rPr lang="cs-CZ" u="sng" smtClean="0"/>
              <a:t>Podklady pro zajištění půjčky </a:t>
            </a:r>
            <a:r>
              <a:rPr lang="cs-CZ" smtClean="0"/>
              <a:t>dle kap. 4.5 Závazných pokynů (pouze v případě půjčky ze SFŽP)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ü"/>
            </a:pPr>
            <a:r>
              <a:rPr lang="cs-CZ" smtClean="0"/>
              <a:t>Popř. </a:t>
            </a:r>
            <a:r>
              <a:rPr lang="cs-CZ" u="sng" smtClean="0"/>
              <a:t>další podklady </a:t>
            </a:r>
            <a:r>
              <a:rPr lang="cs-CZ" smtClean="0"/>
              <a:t>dle podmínek v uvedených v příloze k Registraci akce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ü"/>
            </a:pPr>
            <a:endParaRPr lang="cs-CZ" smtClean="0"/>
          </a:p>
          <a:p>
            <a:endParaRPr 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B77B8-31FD-4250-AAF9-A64F25F28DF1}" type="slidenum">
              <a:rPr lang="cs-CZ" smtClean="0">
                <a:latin typeface="Arial" charset="0"/>
              </a:rPr>
              <a:pPr/>
              <a:t>8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Podklady požadované FM pro vydání Rozhodnutí o poskytnutí dotace / Smlouvy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9325" cy="53006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b="1" u="sng" smtClean="0"/>
              <a:t>V IS Bene-fill nutno vyplnit:</a:t>
            </a:r>
          </a:p>
          <a:p>
            <a:pPr lvl="1">
              <a:spcBef>
                <a:spcPts val="1500"/>
              </a:spcBef>
              <a:buFont typeface="Wingdings" pitchFamily="2" charset="2"/>
              <a:buChar char="ü"/>
            </a:pPr>
            <a:r>
              <a:rPr lang="cs-CZ" u="sng" smtClean="0"/>
              <a:t>Čísla účtů příjemce podpory </a:t>
            </a:r>
            <a:r>
              <a:rPr lang="cs-CZ" smtClean="0"/>
              <a:t>+ vyznačení hlavního účtu</a:t>
            </a:r>
          </a:p>
          <a:p>
            <a:pPr lvl="2">
              <a:buFont typeface="Arial Unicode MS" pitchFamily="34" charset="-128"/>
              <a:buNone/>
            </a:pPr>
            <a:r>
              <a:rPr lang="cs-CZ" sz="1800" smtClean="0"/>
              <a:t>- záložka „Bankovní spojení“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cs-CZ" u="sng" smtClean="0"/>
              <a:t>Čísla účtů dodavatelů </a:t>
            </a:r>
            <a:r>
              <a:rPr lang="cs-CZ" smtClean="0"/>
              <a:t>- </a:t>
            </a:r>
            <a:r>
              <a:rPr lang="cs-CZ" sz="1800" smtClean="0"/>
              <a:t>záložka „Dodavatelé“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cs-CZ" u="sng" smtClean="0"/>
              <a:t>Spolufinancující subjekty </a:t>
            </a:r>
            <a:r>
              <a:rPr lang="cs-CZ" smtClean="0"/>
              <a:t>(pokud jsou) a jejich čísla účtů</a:t>
            </a:r>
          </a:p>
          <a:p>
            <a:pPr lvl="2">
              <a:buFont typeface="Arial Unicode MS" pitchFamily="34" charset="-128"/>
              <a:buNone/>
            </a:pPr>
            <a:r>
              <a:rPr lang="cs-CZ" sz="1800" smtClean="0"/>
              <a:t>- záložka „Spolufinancující subjekty“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cs-CZ" u="sng" smtClean="0"/>
              <a:t>Rozpis vlastních zdrojů a určení typu prostředků</a:t>
            </a:r>
          </a:p>
          <a:p>
            <a:pPr lvl="2">
              <a:spcBef>
                <a:spcPts val="800"/>
              </a:spcBef>
              <a:buFont typeface="Arial Unicode MS" pitchFamily="34" charset="-128"/>
              <a:buNone/>
            </a:pPr>
            <a:r>
              <a:rPr lang="cs-CZ" sz="2000" smtClean="0"/>
              <a:t>- </a:t>
            </a:r>
            <a:r>
              <a:rPr lang="cs-CZ" sz="1800" smtClean="0"/>
              <a:t>záložka „Zdroje financování“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cs-CZ" u="sng" smtClean="0"/>
              <a:t>První Finančně platební </a:t>
            </a:r>
            <a:r>
              <a:rPr lang="cs-CZ" sz="2200" u="sng" smtClean="0"/>
              <a:t>kalendář </a:t>
            </a:r>
          </a:p>
          <a:p>
            <a:pPr lvl="2">
              <a:buFont typeface="Arial Unicode MS" pitchFamily="34" charset="-128"/>
              <a:buNone/>
            </a:pPr>
            <a:r>
              <a:rPr lang="cs-CZ" sz="1800" smtClean="0"/>
              <a:t>- záložka „Finančně platební kalendář“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cs-CZ" u="sng" smtClean="0"/>
              <a:t>Údaje o podkladech předkládaných v listinné podobě </a:t>
            </a:r>
          </a:p>
          <a:p>
            <a:pPr lvl="2">
              <a:buFont typeface="Arial Unicode MS" pitchFamily="34" charset="-128"/>
              <a:buNone/>
            </a:pPr>
            <a:r>
              <a:rPr lang="cs-CZ" sz="1800" smtClean="0"/>
              <a:t>- záložka „Přílohy Rozhodnutí“</a:t>
            </a: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5D3C6-21FC-4E61-95BB-FEDD116C7563}" type="slidenum">
              <a:rPr lang="cs-CZ" smtClean="0">
                <a:latin typeface="Arial" charset="0"/>
              </a:rPr>
              <a:pPr/>
              <a:t>9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Vlastní návrh">
  <a:themeElements>
    <a:clrScheme name="3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lastní návrh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</TotalTime>
  <Words>2907</Words>
  <Application>Microsoft Office PowerPoint</Application>
  <PresentationFormat>Předvádění na obrazovce (4:3)</PresentationFormat>
  <Paragraphs>343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Arial Unicode MS</vt:lpstr>
      <vt:lpstr>Wingdings</vt:lpstr>
      <vt:lpstr>JohnSans Text Pro</vt:lpstr>
      <vt:lpstr>Vlastní návrh</vt:lpstr>
      <vt:lpstr>3_Vlastní návrh</vt:lpstr>
      <vt:lpstr>Snímek 1</vt:lpstr>
      <vt:lpstr>Obsah</vt:lpstr>
      <vt:lpstr>Zjednodušené schéma administrace projektu</vt:lpstr>
      <vt:lpstr> I. Základní dokumenty OPŽP v oblasti financování</vt:lpstr>
      <vt:lpstr>II. Podmínky pro podání ŽoP</vt:lpstr>
      <vt:lpstr>1. Právní dokumenty rozhodné pro uvolňování podpory</vt:lpstr>
      <vt:lpstr>Právní dokumenty rozhodné pro uvolňování podpory (grafické znázornění)</vt:lpstr>
      <vt:lpstr> Podklady požadované FM pro vydání Rozhodnutí o poskytnutí dotace / Smlouvy</vt:lpstr>
      <vt:lpstr>Podklady požadované FM pro vydání Rozhodnutí o poskytnutí dotace / Smlouvy</vt:lpstr>
      <vt:lpstr>Bankovní účet  příjemce podpory</vt:lpstr>
      <vt:lpstr>Bankovní účet  příjemce podpory</vt:lpstr>
      <vt:lpstr>Nastavení hlavního účtu v IS BF</vt:lpstr>
      <vt:lpstr>2. Předkládání faktur a bankovních výpisů</vt:lpstr>
      <vt:lpstr>Zadávání faktur a bankovních výpisů do IS BF</vt:lpstr>
      <vt:lpstr>Zadávání faktur a bankovních výpisů do IS BF</vt:lpstr>
      <vt:lpstr>Požadavky na předkládané faktury a BV</vt:lpstr>
      <vt:lpstr>Předkládání faktur vystavených  v jiné měně než CZK</vt:lpstr>
      <vt:lpstr>Předkládání faktur vystavených v režimu přenesení daňové povinnosti (PDP)</vt:lpstr>
      <vt:lpstr>3. Finančně platební kalendář</vt:lpstr>
      <vt:lpstr>Konstrukce FPK</vt:lpstr>
      <vt:lpstr>III. Žádost o platbu – obecné informace</vt:lpstr>
      <vt:lpstr>Předkládání faktur a bankovních výpisů</vt:lpstr>
      <vt:lpstr>Žádost o platbu – obecné informace</vt:lpstr>
      <vt:lpstr>Žádost o platbu – obecné informace</vt:lpstr>
      <vt:lpstr>Vytvoření a podání ŽoP</vt:lpstr>
      <vt:lpstr>Přiřazení faktur do ŽoP  a její vytvoření v IS BF</vt:lpstr>
      <vt:lpstr>Elektronické odeslání ŽoP v IS BF</vt:lpstr>
      <vt:lpstr>Vytisknutí ŽoP v IS BF</vt:lpstr>
      <vt:lpstr>Administrativní zpracování  a kontrola náležitostí ŽoP</vt:lpstr>
      <vt:lpstr>Shrnutí procesů souvisejících se ŽoP  (grafické znázornění)</vt:lpstr>
      <vt:lpstr>Proplacení finančních prostředků</vt:lpstr>
      <vt:lpstr>Žádost o platbu neuhrazené / částečně uhrazené faktury</vt:lpstr>
      <vt:lpstr>Žádost o platbu neuhrazené / částečně uhrazené faktury</vt:lpstr>
      <vt:lpstr>Nejčastější chyby zjišťované  při kontrole ŽoP</vt:lpstr>
      <vt:lpstr>Nejčastější chyby zjišťované  při kontrole ŽoP</vt:lpstr>
      <vt:lpstr>IV. Podmínky poskytnutí podpory („účel“ / vratky)</vt:lpstr>
      <vt:lpstr>DPH a vratky DPH</vt:lpstr>
      <vt:lpstr>Podmínky poskytnutí podpory (finanční vypořádání - FV)</vt:lpstr>
      <vt:lpstr>Podmínky poskytnutí podpory („účetnictví“ příjemce podpory)</vt:lpstr>
      <vt:lpstr>ZVA z pohledu FM</vt:lpstr>
      <vt:lpstr>Ukončení financování projektů v OPŽP</vt:lpstr>
      <vt:lpstr>DOPORUČENÍ</vt:lpstr>
      <vt:lpstr>V. Seznam zkratek</vt:lpstr>
      <vt:lpstr>Snímek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mpecnova</dc:creator>
  <cp:lastModifiedBy>prace</cp:lastModifiedBy>
  <cp:revision>316</cp:revision>
  <dcterms:created xsi:type="dcterms:W3CDTF">2008-10-23T17:22:33Z</dcterms:created>
  <dcterms:modified xsi:type="dcterms:W3CDTF">2013-06-14T05:48:22Z</dcterms:modified>
</cp:coreProperties>
</file>