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7" r:id="rId2"/>
  </p:sldMasterIdLst>
  <p:notesMasterIdLst>
    <p:notesMasterId r:id="rId23"/>
  </p:notesMasterIdLst>
  <p:handoutMasterIdLst>
    <p:handoutMasterId r:id="rId24"/>
  </p:handoutMasterIdLst>
  <p:sldIdLst>
    <p:sldId id="256" r:id="rId3"/>
    <p:sldId id="308" r:id="rId4"/>
    <p:sldId id="310" r:id="rId5"/>
    <p:sldId id="291" r:id="rId6"/>
    <p:sldId id="293" r:id="rId7"/>
    <p:sldId id="319" r:id="rId8"/>
    <p:sldId id="305" r:id="rId9"/>
    <p:sldId id="321" r:id="rId10"/>
    <p:sldId id="307" r:id="rId11"/>
    <p:sldId id="320" r:id="rId12"/>
    <p:sldId id="329" r:id="rId13"/>
    <p:sldId id="294" r:id="rId14"/>
    <p:sldId id="295" r:id="rId15"/>
    <p:sldId id="323" r:id="rId16"/>
    <p:sldId id="324" r:id="rId17"/>
    <p:sldId id="325" r:id="rId18"/>
    <p:sldId id="326" r:id="rId19"/>
    <p:sldId id="327" r:id="rId20"/>
    <p:sldId id="328" r:id="rId21"/>
    <p:sldId id="282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9C35"/>
    <a:srgbClr val="73767D"/>
    <a:srgbClr val="0046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9" autoAdjust="0"/>
  </p:normalViewPr>
  <p:slideViewPr>
    <p:cSldViewPr>
      <p:cViewPr>
        <p:scale>
          <a:sx n="75" d="100"/>
          <a:sy n="75" d="100"/>
        </p:scale>
        <p:origin x="-2028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198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1C5C98-4F98-40E7-9122-BFCDE8205C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EECD88-96C8-46C3-AA67-E20E1F8987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1216025"/>
          </a:xfrm>
          <a:prstGeom prst="rect">
            <a:avLst/>
          </a:prstGeom>
          <a:solidFill>
            <a:srgbClr val="004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5" name="Picture 8" descr="Banner_FS_ERDF_RGB_3_horiz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90663"/>
            <a:ext cx="835342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1692275" y="5734050"/>
            <a:ext cx="70564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smtClean="0">
                <a:latin typeface="Arial Unicode MS" pitchFamily="34" charset="-128"/>
              </a:rPr>
              <a:t>Ministerstvo životního prostředí</a:t>
            </a:r>
            <a:r>
              <a:rPr lang="cs-CZ" sz="1200" smtClean="0"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latin typeface="Arial Unicode MS" pitchFamily="34" charset="-128"/>
              </a:rPr>
              <a:t>  </a:t>
            </a:r>
            <a:r>
              <a:rPr lang="cs-CZ" sz="1400" smtClean="0">
                <a:latin typeface="Arial Unicode MS" pitchFamily="34" charset="-128"/>
              </a:rPr>
              <a:t>Státní fond životního prostředí ČR</a:t>
            </a:r>
          </a:p>
          <a:p>
            <a:pPr eaLnBrk="1" hangingPunct="1">
              <a:defRPr/>
            </a:pPr>
            <a:r>
              <a:rPr lang="cs-CZ" sz="1400" b="1" smtClean="0">
                <a:solidFill>
                  <a:srgbClr val="0046AD"/>
                </a:solidFill>
                <a:latin typeface="Arial Unicode MS" pitchFamily="34" charset="-128"/>
              </a:rPr>
              <a:t>www.opzp.cz</a:t>
            </a:r>
            <a:r>
              <a:rPr lang="cs-CZ" sz="1200" smtClean="0">
                <a:solidFill>
                  <a:srgbClr val="73767D"/>
                </a:solidFill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 smtClean="0">
                <a:solidFill>
                  <a:srgbClr val="3F9C35"/>
                </a:solidFill>
                <a:latin typeface="Arial Unicode MS" pitchFamily="34" charset="-128"/>
              </a:rPr>
              <a:t>zelená linka 800 260 500</a:t>
            </a:r>
            <a:r>
              <a:rPr lang="cs-CZ" sz="1200" smtClean="0">
                <a:solidFill>
                  <a:srgbClr val="73767D"/>
                </a:solidFill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 smtClean="0">
                <a:solidFill>
                  <a:srgbClr val="0046AD"/>
                </a:solidFill>
                <a:latin typeface="Arial Unicode MS" pitchFamily="34" charset="-128"/>
              </a:rPr>
              <a:t>dotazy@sfzp.cz</a:t>
            </a: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7927975" y="0"/>
            <a:ext cx="1216025" cy="1216025"/>
          </a:xfrm>
          <a:prstGeom prst="rect">
            <a:avLst/>
          </a:prstGeom>
          <a:solidFill>
            <a:srgbClr val="3F9C3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5288" y="188913"/>
            <a:ext cx="7377112" cy="86360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852738"/>
            <a:ext cx="8353425" cy="180022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245225"/>
            <a:ext cx="2195512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95513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D10EB-867A-4F6D-98A4-85316EB63E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2327B-7E20-4801-9564-C7E357EA3E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6100" y="274638"/>
            <a:ext cx="2141538" cy="580866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274638"/>
            <a:ext cx="6275387" cy="580866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FEC0-CAA5-4C6F-92FB-2FEBA4D9E8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216025"/>
          </a:xfrm>
          <a:prstGeom prst="rect">
            <a:avLst/>
          </a:prstGeom>
          <a:solidFill>
            <a:srgbClr val="004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5" name="Picture 8" descr="Banner_FS_ERDF_RGB_3_horizo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90663"/>
            <a:ext cx="835342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92275" y="5734050"/>
            <a:ext cx="70564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smtClean="0">
                <a:latin typeface="Arial Unicode MS" pitchFamily="34" charset="-128"/>
              </a:rPr>
              <a:t>Ministerstvo životního prostředí</a:t>
            </a:r>
            <a:r>
              <a:rPr lang="cs-CZ" sz="1200" smtClean="0"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latin typeface="Arial Unicode MS" pitchFamily="34" charset="-128"/>
              </a:rPr>
              <a:t>  </a:t>
            </a:r>
            <a:r>
              <a:rPr lang="cs-CZ" sz="1400" smtClean="0">
                <a:latin typeface="Arial Unicode MS" pitchFamily="34" charset="-128"/>
              </a:rPr>
              <a:t>Státní fond životního prostředí ČR</a:t>
            </a:r>
          </a:p>
          <a:p>
            <a:pPr eaLnBrk="1" hangingPunct="1">
              <a:defRPr/>
            </a:pPr>
            <a:r>
              <a:rPr lang="cs-CZ" sz="1400" b="1" smtClean="0">
                <a:solidFill>
                  <a:srgbClr val="0046AD"/>
                </a:solidFill>
                <a:latin typeface="Arial Unicode MS" pitchFamily="34" charset="-128"/>
              </a:rPr>
              <a:t>www.opzp.cz</a:t>
            </a:r>
            <a:r>
              <a:rPr lang="cs-CZ" sz="1200" smtClean="0">
                <a:solidFill>
                  <a:srgbClr val="73767D"/>
                </a:solidFill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 smtClean="0">
                <a:solidFill>
                  <a:srgbClr val="3F9C35"/>
                </a:solidFill>
                <a:latin typeface="Arial Unicode MS" pitchFamily="34" charset="-128"/>
              </a:rPr>
              <a:t>zelená linka 800 260 500</a:t>
            </a:r>
            <a:r>
              <a:rPr lang="cs-CZ" sz="1200" smtClean="0">
                <a:solidFill>
                  <a:srgbClr val="73767D"/>
                </a:solidFill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 smtClean="0">
                <a:solidFill>
                  <a:srgbClr val="0046AD"/>
                </a:solidFill>
                <a:latin typeface="Arial Unicode MS" pitchFamily="34" charset="-128"/>
              </a:rPr>
              <a:t>dotazy@sfzp.cz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7927975" y="0"/>
            <a:ext cx="1216025" cy="1216025"/>
          </a:xfrm>
          <a:prstGeom prst="rect">
            <a:avLst/>
          </a:prstGeom>
          <a:solidFill>
            <a:srgbClr val="3F9C3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1216025"/>
          </a:xfrm>
          <a:prstGeom prst="rect">
            <a:avLst/>
          </a:prstGeom>
          <a:solidFill>
            <a:srgbClr val="004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9" name="Picture 12" descr="Banner_FS_ERDF_RGB_3_horiz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84313"/>
            <a:ext cx="835342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1692275" y="5734050"/>
            <a:ext cx="70564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smtClean="0">
                <a:latin typeface="Arial Unicode MS" pitchFamily="34" charset="-128"/>
              </a:rPr>
              <a:t>Ministerstvo životního prostředí</a:t>
            </a:r>
            <a:r>
              <a:rPr lang="cs-CZ" sz="1200" smtClean="0"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latin typeface="Arial Unicode MS" pitchFamily="34" charset="-128"/>
              </a:rPr>
              <a:t>  </a:t>
            </a:r>
            <a:r>
              <a:rPr lang="cs-CZ" sz="1400" smtClean="0">
                <a:latin typeface="Arial Unicode MS" pitchFamily="34" charset="-128"/>
              </a:rPr>
              <a:t>Státní fond životního prostředí ČR</a:t>
            </a:r>
          </a:p>
          <a:p>
            <a:pPr eaLnBrk="1" hangingPunct="1">
              <a:defRPr/>
            </a:pPr>
            <a:r>
              <a:rPr lang="cs-CZ" sz="1400" b="1" smtClean="0">
                <a:solidFill>
                  <a:srgbClr val="0046AD"/>
                </a:solidFill>
                <a:latin typeface="Arial Unicode MS" pitchFamily="34" charset="-128"/>
              </a:rPr>
              <a:t>www.opzp.cz</a:t>
            </a:r>
            <a:r>
              <a:rPr lang="cs-CZ" sz="1200" smtClean="0">
                <a:solidFill>
                  <a:srgbClr val="73767D"/>
                </a:solidFill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 smtClean="0">
                <a:solidFill>
                  <a:srgbClr val="3F9C35"/>
                </a:solidFill>
                <a:latin typeface="Arial Unicode MS" pitchFamily="34" charset="-128"/>
              </a:rPr>
              <a:t>zelená linka 800 260 500</a:t>
            </a:r>
            <a:r>
              <a:rPr lang="cs-CZ" sz="1200" smtClean="0">
                <a:solidFill>
                  <a:srgbClr val="73767D"/>
                </a:solidFill>
                <a:latin typeface="Arial Unicode MS" pitchFamily="34" charset="-128"/>
              </a:rPr>
              <a:t> </a:t>
            </a:r>
            <a:r>
              <a:rPr lang="cs-CZ" sz="800" smtClean="0">
                <a:latin typeface="Wingdings" pitchFamily="2" charset="2"/>
              </a:rPr>
              <a:t>n</a:t>
            </a:r>
            <a:r>
              <a:rPr lang="cs-CZ" sz="800" smtClean="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 smtClean="0">
                <a:solidFill>
                  <a:srgbClr val="0046AD"/>
                </a:solidFill>
                <a:latin typeface="Arial Unicode MS" pitchFamily="34" charset="-128"/>
              </a:rPr>
              <a:t>dotazy@sfzp.cz</a:t>
            </a:r>
          </a:p>
        </p:txBody>
      </p:sp>
      <p:sp>
        <p:nvSpPr>
          <p:cNvPr id="11" name="Rectangle 14"/>
          <p:cNvSpPr>
            <a:spLocks noChangeArrowheads="1"/>
          </p:cNvSpPr>
          <p:nvPr userDrawn="1"/>
        </p:nvSpPr>
        <p:spPr bwMode="auto">
          <a:xfrm>
            <a:off x="7927975" y="0"/>
            <a:ext cx="1216025" cy="1216025"/>
          </a:xfrm>
          <a:prstGeom prst="rect">
            <a:avLst/>
          </a:prstGeom>
          <a:solidFill>
            <a:srgbClr val="3F9C3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5288" y="188913"/>
            <a:ext cx="7377112" cy="86360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852738"/>
            <a:ext cx="8353425" cy="180022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95288" y="6245225"/>
            <a:ext cx="2195512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95513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D01CA-7734-447C-8AD9-FE20E4C5BE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8C62D-80B7-4D0F-A132-0C2DF6F873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61067-FC31-406C-B54F-8504C0475A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1557338"/>
            <a:ext cx="420846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29175" y="1557338"/>
            <a:ext cx="420846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0E836-BCF1-4F7C-B50A-41DFA30160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AFF03-4FCF-4AC0-95AB-E80A82A2F9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CBBFC-CC73-4937-8400-5D8630A5D3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87854-F03B-4B2E-8D28-022198C743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D69D8-257F-41CB-BA4D-CE478E4F72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4090D-B686-4E7C-AE52-26E8AFE81E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4A8D0-433D-439D-8671-8F073579CF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708A1-65E7-42C5-B865-AC82C108F2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6100" y="274638"/>
            <a:ext cx="2141538" cy="580866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274638"/>
            <a:ext cx="6275387" cy="580866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30E48-E8A5-471F-9440-114982324C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7272337" cy="7064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68313" y="1557338"/>
            <a:ext cx="8569325" cy="4525962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781C3-9B75-4175-A338-EB5EE12FA5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F8B91-968C-4809-BD0C-24F9DB6FB4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1557338"/>
            <a:ext cx="420846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29175" y="1557338"/>
            <a:ext cx="420846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50D4C-EB75-4473-96D9-D9658A1D46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F3849-6EEE-492D-8843-61C52FAF19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0EABD-53E7-4112-86DB-63C5A173A7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7FEE2-4BD9-44EE-99CB-F05C12D153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3767B-43CA-4434-B240-D860071DA1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86F55-9160-4831-99AE-36EE7848AF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216025"/>
          </a:xfrm>
          <a:prstGeom prst="rect">
            <a:avLst/>
          </a:prstGeom>
          <a:solidFill>
            <a:srgbClr val="004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74638"/>
            <a:ext cx="7272337" cy="706437"/>
          </a:xfrm>
          <a:prstGeom prst="rect">
            <a:avLst/>
          </a:prstGeom>
          <a:solidFill>
            <a:srgbClr val="0046A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57338"/>
            <a:ext cx="856932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73767D"/>
                </a:solidFill>
              </a:defRPr>
            </a:lvl1pPr>
          </a:lstStyle>
          <a:p>
            <a:pPr>
              <a:defRPr/>
            </a:pPr>
            <a:fld id="{9AFC3B68-4745-41E2-86F1-792A827B2C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7927975" y="0"/>
            <a:ext cx="1216025" cy="1216025"/>
          </a:xfrm>
          <a:prstGeom prst="rect">
            <a:avLst/>
          </a:prstGeom>
          <a:solidFill>
            <a:srgbClr val="3F9C3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lr>
          <a:srgbClr val="0046AD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2550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400">
          <a:solidFill>
            <a:schemeClr val="tx1"/>
          </a:solidFill>
          <a:latin typeface="+mn-lt"/>
        </a:defRPr>
      </a:lvl2pPr>
      <a:lvl3pPr marL="1233488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200">
          <a:solidFill>
            <a:schemeClr val="tx1"/>
          </a:solidFill>
          <a:latin typeface="+mn-lt"/>
        </a:defRPr>
      </a:lvl3pPr>
      <a:lvl4pPr marL="1641475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1216025"/>
          </a:xfrm>
          <a:prstGeom prst="rect">
            <a:avLst/>
          </a:prstGeom>
          <a:solidFill>
            <a:srgbClr val="004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74638"/>
            <a:ext cx="7272337" cy="706437"/>
          </a:xfrm>
          <a:prstGeom prst="rect">
            <a:avLst/>
          </a:prstGeom>
          <a:solidFill>
            <a:srgbClr val="0046A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57338"/>
            <a:ext cx="856932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73767D"/>
                </a:solidFill>
              </a:defRPr>
            </a:lvl1pPr>
          </a:lstStyle>
          <a:p>
            <a:pPr>
              <a:defRPr/>
            </a:pPr>
            <a:fld id="{64235310-9D30-4F45-B422-CCFDD13330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927975" y="0"/>
            <a:ext cx="1216025" cy="1216025"/>
          </a:xfrm>
          <a:prstGeom prst="rect">
            <a:avLst/>
          </a:prstGeom>
          <a:solidFill>
            <a:srgbClr val="3F9C3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57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1216025"/>
          </a:xfrm>
          <a:prstGeom prst="rect">
            <a:avLst/>
          </a:prstGeom>
          <a:solidFill>
            <a:srgbClr val="0046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58" name="Rectangle 10"/>
          <p:cNvSpPr>
            <a:spLocks noChangeArrowheads="1"/>
          </p:cNvSpPr>
          <p:nvPr userDrawn="1"/>
        </p:nvSpPr>
        <p:spPr bwMode="auto">
          <a:xfrm>
            <a:off x="7927975" y="0"/>
            <a:ext cx="1216025" cy="1216025"/>
          </a:xfrm>
          <a:prstGeom prst="rect">
            <a:avLst/>
          </a:prstGeom>
          <a:solidFill>
            <a:srgbClr val="3F9C3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  <p:sldLayoutId id="214748395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 Unicode MS" pitchFamily="34" charset="-128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lr>
          <a:srgbClr val="0046AD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2550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400">
          <a:solidFill>
            <a:schemeClr val="tx1"/>
          </a:solidFill>
          <a:latin typeface="+mn-lt"/>
        </a:defRPr>
      </a:lvl2pPr>
      <a:lvl3pPr marL="1233488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200">
          <a:solidFill>
            <a:schemeClr val="tx1"/>
          </a:solidFill>
          <a:latin typeface="+mn-lt"/>
        </a:defRPr>
      </a:lvl3pPr>
      <a:lvl4pPr marL="1641475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 Unicode MS" pitchFamily="34" charset="-128"/>
        <a:buChar char="­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852738"/>
            <a:ext cx="8353425" cy="12969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endParaRPr lang="cs-CZ" sz="2800" b="1" smtClean="0"/>
          </a:p>
          <a:p>
            <a:pPr algn="ctr" eaLnBrk="1" hangingPunct="1">
              <a:lnSpc>
                <a:spcPct val="90000"/>
              </a:lnSpc>
            </a:pPr>
            <a:r>
              <a:rPr lang="cs-CZ" sz="2800" b="1" smtClean="0"/>
              <a:t>Administrace projektů po akceptaci žádosti </a:t>
            </a:r>
            <a:br>
              <a:rPr lang="cs-CZ" sz="2800" b="1" smtClean="0"/>
            </a:br>
            <a:r>
              <a:rPr lang="cs-CZ" sz="2800" b="1" smtClean="0"/>
              <a:t>o podporu a chyby příjemců  podpory            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692275" y="4437063"/>
            <a:ext cx="7056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sz="1400"/>
          </a:p>
        </p:txBody>
      </p:sp>
      <p:sp>
        <p:nvSpPr>
          <p:cNvPr id="5124" name="Obdélník 3"/>
          <p:cNvSpPr>
            <a:spLocks noChangeArrowheads="1"/>
          </p:cNvSpPr>
          <p:nvPr/>
        </p:nvSpPr>
        <p:spPr bwMode="auto">
          <a:xfrm>
            <a:off x="785813" y="357188"/>
            <a:ext cx="6715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 b="1">
                <a:solidFill>
                  <a:schemeClr val="bg1"/>
                </a:solidFill>
              </a:rPr>
              <a:t>Schválením žádosti projekt nekončí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A1A7DB-DB72-4135-B449-7A6FC5912964}" type="slidenum">
              <a:rPr lang="cs-CZ" smtClean="0"/>
              <a:pPr/>
              <a:t>10</a:t>
            </a:fld>
            <a:endParaRPr lang="cs-CZ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Přílohy k Rozhodnutí o poskytnutí dotace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7991475" cy="4679950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Aktualizace realizačních termínů – v souladu se smlouvami o dílo.</a:t>
            </a:r>
          </a:p>
          <a:p>
            <a:pPr marL="0" indent="0" algn="just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Aktualizace dokladů k veřejné podpoře</a:t>
            </a:r>
          </a:p>
          <a:p>
            <a:pPr algn="just" eaLnBrk="1" hangingPunct="1">
              <a:buClr>
                <a:schemeClr val="tx1"/>
              </a:buClr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Aktualizace Finanční analýzy (provozní ztráty)u projektů generujících příjem ve</a:t>
            </a:r>
            <a:r>
              <a:rPr lang="cs-CZ" sz="2200" dirty="0"/>
              <a:t> </a:t>
            </a:r>
            <a:r>
              <a:rPr lang="cs-CZ" sz="2200" dirty="0" smtClean="0"/>
              <a:t>smyslu</a:t>
            </a:r>
            <a:r>
              <a:rPr lang="cs-CZ" sz="2200" dirty="0"/>
              <a:t> </a:t>
            </a:r>
            <a:r>
              <a:rPr lang="cs-CZ" sz="2200" dirty="0" smtClean="0"/>
              <a:t>nařízení Rady (ES) č. 1083/2006</a:t>
            </a:r>
          </a:p>
          <a:p>
            <a:pPr marL="0" indent="0" algn="just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Písemná dohoda o provádění geologických prací s majitelem či nájemcem pozemku</a:t>
            </a:r>
            <a:r>
              <a:rPr lang="cs-CZ" sz="2200" dirty="0"/>
              <a:t> </a:t>
            </a:r>
            <a:r>
              <a:rPr lang="cs-CZ" sz="2200" dirty="0" smtClean="0"/>
              <a:t>(u projektů oblasti podpory 4.2)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Přílohy k Rozhodnutí o poskytnutí dotace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Clr>
                <a:srgbClr val="000000"/>
              </a:buClr>
              <a:defRPr/>
            </a:pPr>
            <a:r>
              <a:rPr lang="cs-CZ" sz="2200" dirty="0">
                <a:solidFill>
                  <a:srgbClr val="000000"/>
                </a:solidFill>
              </a:rPr>
              <a:t>Ekonomické doklady pro finančního </a:t>
            </a:r>
            <a:r>
              <a:rPr lang="cs-CZ" sz="2200">
                <a:solidFill>
                  <a:srgbClr val="000000"/>
                </a:solidFill>
              </a:rPr>
              <a:t>manažera</a:t>
            </a:r>
            <a:r>
              <a:rPr lang="cs-CZ" sz="2200" smtClean="0">
                <a:solidFill>
                  <a:srgbClr val="000000"/>
                </a:solidFill>
              </a:rPr>
              <a:t>:</a:t>
            </a:r>
          </a:p>
          <a:p>
            <a:pPr marL="0" indent="0" algn="just" eaLnBrk="1" hangingPunct="1">
              <a:buClr>
                <a:srgbClr val="000000"/>
              </a:buClr>
              <a:buFont typeface="Wingdings" pitchFamily="2" charset="2"/>
              <a:buNone/>
              <a:defRPr/>
            </a:pPr>
            <a:endParaRPr lang="cs-CZ" sz="2200" dirty="0">
              <a:solidFill>
                <a:srgbClr val="000000"/>
              </a:solidFill>
            </a:endParaRPr>
          </a:p>
          <a:p>
            <a:pPr lvl="1" algn="just" eaLnBrk="1" hangingPunct="1">
              <a:buClr>
                <a:srgbClr val="000000"/>
              </a:buClr>
              <a:defRPr/>
            </a:pPr>
            <a:r>
              <a:rPr lang="cs-CZ" sz="2200" dirty="0">
                <a:solidFill>
                  <a:srgbClr val="000000"/>
                </a:solidFill>
              </a:rPr>
              <a:t>kopie smlouvy o zřízení a vedení účtu,</a:t>
            </a:r>
          </a:p>
          <a:p>
            <a:pPr lvl="1" algn="just" eaLnBrk="1" hangingPunct="1">
              <a:buClr>
                <a:srgbClr val="000000"/>
              </a:buClr>
              <a:defRPr/>
            </a:pPr>
            <a:r>
              <a:rPr lang="cs-CZ" sz="2200" dirty="0">
                <a:solidFill>
                  <a:srgbClr val="000000"/>
                </a:solidFill>
              </a:rPr>
              <a:t>doklady prokazující zajištění vlastních zdrojů,</a:t>
            </a:r>
          </a:p>
          <a:p>
            <a:pPr lvl="1" algn="just" eaLnBrk="1" hangingPunct="1">
              <a:buClr>
                <a:srgbClr val="000000"/>
              </a:buClr>
              <a:defRPr/>
            </a:pPr>
            <a:r>
              <a:rPr lang="cs-CZ" sz="2200" dirty="0">
                <a:solidFill>
                  <a:srgbClr val="000000"/>
                </a:solidFill>
              </a:rPr>
              <a:t>doklady nutné pro zajištění pohledávek</a:t>
            </a:r>
            <a:endParaRPr lang="cs-CZ" dirty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F8DC01-F003-418A-85BE-F8D1531150B6}" type="slidenum">
              <a:rPr lang="cs-CZ" smtClean="0"/>
              <a:pPr/>
              <a:t>11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934B5C-C69B-4C4F-9AF5-054D60D40686}" type="slidenum">
              <a:rPr lang="cs-CZ" smtClean="0"/>
              <a:pPr/>
              <a:t>12</a:t>
            </a:fld>
            <a:endParaRPr lang="cs-CZ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xfrm>
            <a:off x="428625" y="357188"/>
            <a:ext cx="7272338" cy="706437"/>
          </a:xfrm>
        </p:spPr>
        <p:txBody>
          <a:bodyPr/>
          <a:lstStyle/>
          <a:p>
            <a:pPr eaLnBrk="1" hangingPunct="1"/>
            <a:r>
              <a:rPr lang="cs-CZ" smtClean="0"/>
              <a:t>Přílohy rozhodnutí v IS BENE-FILL</a:t>
            </a:r>
          </a:p>
        </p:txBody>
      </p:sp>
      <p:graphicFrame>
        <p:nvGraphicFramePr>
          <p:cNvPr id="16388" name="Object 6"/>
          <p:cNvGraphicFramePr>
            <a:graphicFrameLocks noChangeAspect="1"/>
          </p:cNvGraphicFramePr>
          <p:nvPr>
            <p:ph idx="1"/>
          </p:nvPr>
        </p:nvGraphicFramePr>
        <p:xfrm>
          <a:off x="179388" y="1268413"/>
          <a:ext cx="8964612" cy="4897437"/>
        </p:xfrm>
        <a:graphic>
          <a:graphicData uri="http://schemas.openxmlformats.org/presentationml/2006/ole">
            <p:oleObj spid="_x0000_s16388" name="Rastrový obrázek" r:id="rId3" imgW="11247619" imgH="5753903" progId="Paint.Pictur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B984E6-C719-4DA6-B88C-9E4CEC5C980E}" type="slidenum">
              <a:rPr lang="cs-CZ" smtClean="0"/>
              <a:pPr/>
              <a:t>13</a:t>
            </a:fld>
            <a:endParaRPr lang="cs-CZ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Nejčastější chyby při dodávání podkladů k RoPD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064500" cy="4525962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</a:pPr>
            <a:r>
              <a:rPr lang="cs-CZ" sz="2400" smtClean="0"/>
              <a:t>Dlouhý proces postupného dodávání podkladů ze strany žadatelů.</a:t>
            </a:r>
          </a:p>
          <a:p>
            <a:pPr algn="just" eaLnBrk="1" hangingPunct="1">
              <a:buClr>
                <a:schemeClr val="tx1"/>
              </a:buClr>
            </a:pPr>
            <a:endParaRPr lang="cs-CZ" sz="2400" smtClean="0"/>
          </a:p>
          <a:p>
            <a:pPr algn="just" eaLnBrk="1" hangingPunct="1">
              <a:buClr>
                <a:schemeClr val="tx1"/>
              </a:buClr>
            </a:pPr>
            <a:r>
              <a:rPr lang="cs-CZ" sz="2400" smtClean="0"/>
              <a:t>Porušení pravidel pro zadávací řízení – může proces vydání RoPD protáhnout o několik měsíců (rušení zakázek). </a:t>
            </a:r>
          </a:p>
          <a:p>
            <a:pPr algn="just" eaLnBrk="1" hangingPunct="1">
              <a:buClr>
                <a:schemeClr val="tx1"/>
              </a:buClr>
            </a:pPr>
            <a:endParaRPr lang="cs-CZ" sz="2400" smtClean="0"/>
          </a:p>
          <a:p>
            <a:pPr algn="just" eaLnBrk="1" hangingPunct="1">
              <a:buClr>
                <a:schemeClr val="tx1"/>
              </a:buClr>
            </a:pPr>
            <a:r>
              <a:rPr lang="cs-CZ" sz="2400" smtClean="0"/>
              <a:t>Změny stavby v průběhu přípravy akce s dopadem na splnění účelu dotace.</a:t>
            </a:r>
          </a:p>
          <a:p>
            <a:pPr algn="just" eaLnBrk="1" hangingPunct="1">
              <a:buClr>
                <a:schemeClr val="tx1"/>
              </a:buClr>
            </a:pPr>
            <a:endParaRPr lang="cs-CZ" sz="2400" smtClean="0"/>
          </a:p>
          <a:p>
            <a:pPr algn="just" eaLnBrk="1" hangingPunct="1">
              <a:buClr>
                <a:schemeClr val="tx1"/>
              </a:buClr>
            </a:pPr>
            <a:r>
              <a:rPr lang="cs-CZ" sz="2400" smtClean="0"/>
              <a:t>Nevyplněný IS BENE-FILL – nutné sledovat úkoly žadatele.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Monitorování  projektu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r>
              <a:rPr lang="cs-CZ" sz="2200" smtClean="0"/>
              <a:t>Průběžné monitorovací zprávy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Vyplňovat dle pravdy – hlavně průběh realizace, monitorovací ukazatele, údaje o publicitě projektu.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Vždy úkol v BENE_FILLU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Není nutné tisknout, jen odeslat elektronicky ke schválení</a:t>
            </a:r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571A1D-CC93-47B1-A042-F19281114E14}" type="slidenum">
              <a:rPr lang="cs-CZ" smtClean="0"/>
              <a:pPr/>
              <a:t>14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Závěrečné vyhodnocení akce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200" smtClean="0"/>
              <a:t>Předložení podkladů pro závěrečnou zprávu - závazný termín – uvedený v podmínkách RoPD!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Nesplnění předložení podkladů = nahlášení na nesrovnalost!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V odůvodněných případech – možné zažádat o změnu podmínek RoPD – dodatek. Žádost nutná před vypršením termínu ZVA, před dofinancováním, případný posun termínu dokončení realizace nesmí porušovat podmínky zadávacího řízení.</a:t>
            </a:r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966B15-8E67-4FE7-9964-13DB5F3FC014}" type="slidenum">
              <a:rPr lang="cs-CZ" smtClean="0"/>
              <a:pPr/>
              <a:t>15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Závěrečné vyhodnocení akce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200" smtClean="0"/>
              <a:t>Předložení podkladů k ZVA – dle přílohy č. 2 směrnice 12/2012.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V BENE-FILLU vyplnit požadované údaje o povinných dokladech ZVA, tisk soupisu faktur – vše odeslat v listinné podobě na fond v termínu! </a:t>
            </a:r>
          </a:p>
          <a:p>
            <a:pPr eaLnBrk="1" hangingPunct="1"/>
            <a:endParaRPr lang="cs-CZ" sz="2200" smtClean="0"/>
          </a:p>
          <a:p>
            <a:pPr eaLnBrk="1" hangingPunct="1"/>
            <a:r>
              <a:rPr lang="cs-CZ" sz="2200" smtClean="0"/>
              <a:t>Vygenerování Závěrečné monitorovací zprávy projektu odeslání elektronické i podepsané verze.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9D0C16-290F-4F8E-9381-F6F315F92FE4}" type="slidenum">
              <a:rPr lang="cs-CZ" smtClean="0"/>
              <a:pPr/>
              <a:t>16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Podklady pro ZVA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>
          <a:xfrm>
            <a:off x="574675" y="1714500"/>
            <a:ext cx="8569325" cy="4525963"/>
          </a:xfrm>
        </p:spPr>
        <p:txBody>
          <a:bodyPr/>
          <a:lstStyle/>
          <a:p>
            <a:pPr eaLnBrk="1" hangingPunct="1"/>
            <a:r>
              <a:rPr lang="cs-CZ" sz="2000" smtClean="0"/>
              <a:t>Aktuální prohlášení o plátcovství DPH </a:t>
            </a:r>
          </a:p>
          <a:p>
            <a:pPr eaLnBrk="1" hangingPunct="1"/>
            <a:r>
              <a:rPr lang="cs-CZ" sz="2000" smtClean="0"/>
              <a:t>Soupis faktur včetně jejich věcné náplně – vygenerovat z BENE-FILLU</a:t>
            </a:r>
          </a:p>
          <a:p>
            <a:pPr eaLnBrk="1" hangingPunct="1"/>
            <a:r>
              <a:rPr lang="cs-CZ" sz="2000" smtClean="0"/>
              <a:t>Aktualizace Finanční analýzy - u projektů generujících příjem ve smyslu Nařízení Rady (ES)</a:t>
            </a:r>
          </a:p>
          <a:p>
            <a:pPr eaLnBrk="1" hangingPunct="1"/>
            <a:r>
              <a:rPr lang="cs-CZ" sz="2000" smtClean="0"/>
              <a:t>Protokol o předání staveniště, u nestavebních projektů jiný relevantní doklad o zahájení realizace;</a:t>
            </a:r>
          </a:p>
          <a:p>
            <a:pPr eaLnBrk="1" hangingPunct="1"/>
            <a:r>
              <a:rPr lang="cs-CZ" sz="2000" smtClean="0"/>
              <a:t>Protokol o předání a převzetí dokončené stavby, u nestavebních projektů jiný relevantní doklad o ukončení realizace;</a:t>
            </a:r>
          </a:p>
          <a:p>
            <a:pPr eaLnBrk="1" hangingPunct="1"/>
            <a:r>
              <a:rPr lang="cs-CZ" sz="2000" smtClean="0"/>
              <a:t>Doklad o povolení užívání stavby k trvalému provozu v souladu se zák. č. 183/2006 Sb., v případě, že bylo povoleno užívání stavby ke zkušebnímu provozu doložit i relevantní povolení. U nestavebních projektů jiný relevantní doklad o uvedení zařízení do trvalého provozu.</a:t>
            </a:r>
          </a:p>
          <a:p>
            <a:pPr eaLnBrk="1" hangingPunct="1"/>
            <a:r>
              <a:rPr lang="cs-CZ" sz="2000" smtClean="0"/>
              <a:t>Stanovisko ČIŽP k dokončené akci (bylo-li požadováno k žádosti);</a:t>
            </a:r>
          </a:p>
          <a:p>
            <a:pPr eaLnBrk="1" hangingPunct="1"/>
            <a:r>
              <a:rPr lang="cs-CZ" sz="2000" smtClean="0"/>
              <a:t>Provozní řád schválený Krajským úřadem</a:t>
            </a:r>
          </a:p>
          <a:p>
            <a:pPr eaLnBrk="1" hangingPunct="1"/>
            <a:endParaRPr lang="cs-CZ" sz="2000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08802E-BFFC-43AE-89BF-9637E1E0B4A9}" type="slidenum">
              <a:rPr lang="cs-CZ" smtClean="0"/>
              <a:pPr/>
              <a:t>17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Podklady pro ZVA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0" y="1557338"/>
            <a:ext cx="9037638" cy="4525962"/>
          </a:xfrm>
        </p:spPr>
        <p:txBody>
          <a:bodyPr/>
          <a:lstStyle/>
          <a:p>
            <a:pPr eaLnBrk="1" hangingPunct="1"/>
            <a:r>
              <a:rPr lang="cs-CZ" sz="2000" smtClean="0"/>
              <a:t>Provozní smlouvu – u oblasti podpory 4.1, pokud příjemce není provozovatelem;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z="2000" smtClean="0"/>
              <a:t>Doklady prokazující dodržení zákona o zadávání veřejných zakázek v platném znění pro zadávací řízení na provozovatele – u oblasti podpory 4.1., a to pokud je relevantní, tj. příjemce není provozovatelem;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z="2000" smtClean="0"/>
              <a:t>Doklady prokazující splnění specifických podmínek stanovených Rozhodnutím o poskytnutí dotace (v případě ukazatele plocha doložit geodetické zaměření, v případě ukazatele kapacita doložit / vysvětlit splnění projektované kapacity zařízení, u projektů SEZ v oblasti podpory 4.2 doložit množství odtěženého materiálu (v případě, kde je relevantní).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z="2000" smtClean="0"/>
              <a:t>Doložení zanesení záznamu o lokalitě do databáze Priority KM popř. SEKM – u projektů typu rekultivace starých skládek a odstranění černých skládek</a:t>
            </a:r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0147C4-B8B4-4F28-AD5A-6398E05E476D}" type="slidenum">
              <a:rPr lang="cs-CZ" smtClean="0"/>
              <a:pPr/>
              <a:t>18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Podklady pro ZVA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000" smtClean="0"/>
              <a:t>Stanovisko MŽP – Odboru environmentálních rizik a ekologických škod k dokončené akci (bylo-li vyžadováno k žádosti) u 4.2;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z="2000" smtClean="0"/>
              <a:t>Závěrečná zpráva (o sanaci, doprůzkumu apod.) a aktualizovaná analýza rizika – u projektů oblasti podpory 4.2.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z="2000" smtClean="0"/>
              <a:t>Ocenění pozemku odborně způsobilou osobou u projektů čerpajících podporu dle pokynů pro životní prostředí – u dokončených projektů SEZ oblasti podpory 4.2 po vysanování.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z="2000" smtClean="0"/>
              <a:t>Formulář ZVA – vratky, odvody, jiné příjmy a smluvní sankce u projektu OPŽP –  předkládán spolu se Závěrečnou monitorovací zprávou </a:t>
            </a:r>
            <a:r>
              <a:rPr lang="cs-CZ" sz="1600" smtClean="0"/>
              <a:t>(formulář je ke stažení v IS BENE – FILL na záložce „Dokumenty ke stažení“)</a:t>
            </a:r>
          </a:p>
          <a:p>
            <a:pPr eaLnBrk="1" hangingPunct="1"/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/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AD69A5-1DF4-442C-AE30-AE02B26EA79C}" type="slidenum">
              <a:rPr lang="cs-CZ" smtClean="0"/>
              <a:pPr/>
              <a:t>19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5A5A73-69ED-4F0B-BFDB-3F2F0AE4DF8E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272337" cy="504825"/>
          </a:xfrm>
        </p:spPr>
        <p:txBody>
          <a:bodyPr/>
          <a:lstStyle/>
          <a:p>
            <a:pPr eaLnBrk="1" hangingPunct="1"/>
            <a:r>
              <a:rPr lang="cs-CZ" smtClean="0"/>
              <a:t>Představení prioritní osy 4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7488237" cy="417671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cs-CZ" sz="2400" smtClean="0"/>
              <a:t>	</a:t>
            </a:r>
            <a:r>
              <a:rPr lang="cs-CZ" sz="2200" smtClean="0"/>
              <a:t>Globálním cílem prioritní osy 4 je zkvalitnění nakládaní s odpady, snížení produkce odpadů a odstraňování starých ekologických zátěží.</a:t>
            </a:r>
          </a:p>
          <a:p>
            <a:pPr algn="just" eaLnBrk="1" hangingPunct="1"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buFont typeface="Wingdings" pitchFamily="2" charset="2"/>
              <a:buNone/>
            </a:pPr>
            <a:r>
              <a:rPr lang="cs-CZ" sz="2200" smtClean="0"/>
              <a:t>V rámci prioritní osy 4 jsou podporovány následující oblasti: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2200" smtClean="0"/>
              <a:t>Oblast podpory 4.1 – Zkvalitnění nakládaní s odpady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cs-CZ" sz="2200" smtClean="0"/>
              <a:t>Oblast podpory 4.2 – Odstraňování starých ekologických zátěží</a:t>
            </a:r>
          </a:p>
          <a:p>
            <a:pPr eaLnBrk="1" hangingPunct="1">
              <a:buFont typeface="Wingdings" pitchFamily="2" charset="2"/>
              <a:buNone/>
            </a:pPr>
            <a:endParaRPr lang="cs-CZ" sz="2200" smtClean="0"/>
          </a:p>
          <a:p>
            <a:pPr eaLnBrk="1" hangingPunct="1">
              <a:buFont typeface="Wingding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13FD65-EEB9-4E06-99B3-D93C6B7EE6C2}" type="slidenum">
              <a:rPr lang="cs-CZ" smtClean="0"/>
              <a:pPr/>
              <a:t>20</a:t>
            </a:fld>
            <a:endParaRPr lang="cs-CZ" smtClean="0"/>
          </a:p>
        </p:txBody>
      </p:sp>
      <p:sp>
        <p:nvSpPr>
          <p:cNvPr id="24579" name="Zástupný symbol pro číslo snímku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FBF37A6-6A9D-496F-9F3A-6BF0CCD11956}" type="slidenum">
              <a:rPr lang="cs-CZ" sz="1400">
                <a:solidFill>
                  <a:srgbClr val="73767D"/>
                </a:solidFill>
              </a:rPr>
              <a:pPr algn="r"/>
              <a:t>20</a:t>
            </a:fld>
            <a:endParaRPr lang="cs-CZ" sz="1400">
              <a:solidFill>
                <a:srgbClr val="73767D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351837" cy="4525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algn="ctr" eaLnBrk="1" hangingPunct="1">
              <a:buFont typeface="Wingdings" pitchFamily="2" charset="2"/>
              <a:buNone/>
            </a:pPr>
            <a:endParaRPr lang="cs-CZ" b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cs-CZ" sz="2800" b="1" smtClean="0"/>
              <a:t>Děkuji za pozornost</a:t>
            </a:r>
          </a:p>
          <a:p>
            <a:pPr algn="ctr" eaLnBrk="1" hangingPunct="1">
              <a:buFont typeface="Wingdings" pitchFamily="2" charset="2"/>
              <a:buNone/>
            </a:pPr>
            <a:endParaRPr lang="cs-CZ" b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cs-CZ" b="1" smtClean="0"/>
              <a:t>Ing. Martina Jiroutová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2000" b="1" smtClean="0"/>
              <a:t>martina.jiroutova@sfzp.cz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1692275" y="5300663"/>
            <a:ext cx="705643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>
                <a:latin typeface="Arial Unicode MS" pitchFamily="34" charset="-128"/>
              </a:rPr>
              <a:t>Státní fond životního prostředí České republiky, Kaplanova 1931/1, 148 00 Praha 11,</a:t>
            </a:r>
          </a:p>
          <a:p>
            <a:r>
              <a:rPr lang="cs-CZ" sz="1400">
                <a:latin typeface="Arial Unicode MS" pitchFamily="34" charset="-128"/>
              </a:rPr>
              <a:t>korespondenční a kontaktní adresa: Olbrachtova 2006/9, 140 00  Praha 4,</a:t>
            </a:r>
          </a:p>
          <a:p>
            <a:r>
              <a:rPr lang="cs-CZ" sz="1400">
                <a:latin typeface="Arial Unicode MS" pitchFamily="34" charset="-128"/>
              </a:rPr>
              <a:t>tel.: 267 994 300</a:t>
            </a:r>
          </a:p>
          <a:p>
            <a:r>
              <a:rPr lang="cs-CZ" sz="800">
                <a:latin typeface="Wingdings" pitchFamily="2" charset="2"/>
              </a:rPr>
              <a:t>n</a:t>
            </a:r>
            <a:r>
              <a:rPr lang="cs-CZ" sz="1400" b="1">
                <a:solidFill>
                  <a:srgbClr val="0046AD"/>
                </a:solidFill>
                <a:latin typeface="Arial Unicode MS" pitchFamily="34" charset="-128"/>
              </a:rPr>
              <a:t> www.opzp.cz</a:t>
            </a:r>
            <a:r>
              <a:rPr lang="cs-CZ" sz="1200">
                <a:solidFill>
                  <a:srgbClr val="73767D"/>
                </a:solidFill>
                <a:latin typeface="JohnSans Text Pro" pitchFamily="50" charset="-18"/>
              </a:rPr>
              <a:t> </a:t>
            </a:r>
            <a:r>
              <a:rPr lang="cs-CZ" sz="800">
                <a:latin typeface="Wingdings" pitchFamily="2" charset="2"/>
              </a:rPr>
              <a:t>n</a:t>
            </a:r>
            <a:r>
              <a:rPr lang="cs-CZ" sz="800">
                <a:solidFill>
                  <a:srgbClr val="73767D"/>
                </a:solidFill>
                <a:latin typeface="JohnSans Text Pro" pitchFamily="50" charset="-18"/>
              </a:rPr>
              <a:t>  </a:t>
            </a:r>
            <a:r>
              <a:rPr lang="cs-CZ" sz="1400" b="1">
                <a:solidFill>
                  <a:srgbClr val="3F9C35"/>
                </a:solidFill>
                <a:latin typeface="Arial Unicode MS" pitchFamily="34" charset="-128"/>
              </a:rPr>
              <a:t>zelená linka 800 260 500</a:t>
            </a:r>
            <a:r>
              <a:rPr lang="cs-CZ" sz="1200">
                <a:solidFill>
                  <a:srgbClr val="73767D"/>
                </a:solidFill>
                <a:latin typeface="JohnSans Text Pro" pitchFamily="50" charset="-18"/>
              </a:rPr>
              <a:t> </a:t>
            </a:r>
            <a:r>
              <a:rPr lang="cs-CZ" sz="800">
                <a:latin typeface="Wingdings" pitchFamily="2" charset="2"/>
              </a:rPr>
              <a:t>n</a:t>
            </a:r>
            <a:r>
              <a:rPr lang="cs-CZ" sz="800">
                <a:solidFill>
                  <a:srgbClr val="73767D"/>
                </a:solidFill>
                <a:latin typeface="Arial Unicode MS" pitchFamily="34" charset="-128"/>
              </a:rPr>
              <a:t>  </a:t>
            </a:r>
            <a:r>
              <a:rPr lang="cs-CZ" sz="1400" b="1">
                <a:solidFill>
                  <a:srgbClr val="0046AD"/>
                </a:solidFill>
                <a:latin typeface="Arial Unicode MS" pitchFamily="34" charset="-128"/>
              </a:rPr>
              <a:t>dotazy@sfzp.cz</a:t>
            </a:r>
          </a:p>
        </p:txBody>
      </p:sp>
      <p:pic>
        <p:nvPicPr>
          <p:cNvPr id="24582" name="Picture 7" descr="SFZP_H_RGB_NEW"/>
          <p:cNvPicPr>
            <a:picLocks noChangeAspect="1" noChangeArrowheads="1"/>
          </p:cNvPicPr>
          <p:nvPr/>
        </p:nvPicPr>
        <p:blipFill>
          <a:blip r:embed="rId2" cstate="print"/>
          <a:srcRect r="71712"/>
          <a:stretch>
            <a:fillRect/>
          </a:stretch>
        </p:blipFill>
        <p:spPr bwMode="auto">
          <a:xfrm>
            <a:off x="539750" y="5373688"/>
            <a:ext cx="865188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F157CD-6D88-4AFB-96BE-AB0821C5BEA6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Rozdělení finanční alokace do jednotlivých oblastí podpory</a:t>
            </a:r>
          </a:p>
        </p:txBody>
      </p:sp>
      <p:graphicFrame>
        <p:nvGraphicFramePr>
          <p:cNvPr id="215112" name="Group 72"/>
          <p:cNvGraphicFramePr>
            <a:graphicFrameLocks noGrp="1"/>
          </p:cNvGraphicFramePr>
          <p:nvPr>
            <p:ph idx="1"/>
          </p:nvPr>
        </p:nvGraphicFramePr>
        <p:xfrm>
          <a:off x="468313" y="1557338"/>
          <a:ext cx="8280400" cy="4525963"/>
        </p:xfrm>
        <a:graphic>
          <a:graphicData uri="http://schemas.openxmlformats.org/drawingml/2006/table">
            <a:tbl>
              <a:tblPr/>
              <a:tblGrid>
                <a:gridCol w="5287962"/>
                <a:gridCol w="1014413"/>
                <a:gridCol w="1978025"/>
              </a:tblGrid>
              <a:tr h="1060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Oblast podpory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Fond EU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mil. EUR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4.1 Zkvalitnění nakládání s odpady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520,258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5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4.2 Odstraňování starých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     ekologických zátěží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256,247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08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   Zkvalitnění nakládání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   s odpady a odstraňování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   starých ekologických zátěží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776,505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Rozhodnutí o poskytnutí dotace  (RoPD)</a:t>
            </a:r>
            <a:br>
              <a:rPr lang="cs-CZ" smtClean="0"/>
            </a:br>
            <a:r>
              <a:rPr lang="cs-CZ" smtClean="0"/>
              <a:t>a smlouva s fondem</a:t>
            </a:r>
          </a:p>
        </p:txBody>
      </p:sp>
      <p:sp>
        <p:nvSpPr>
          <p:cNvPr id="8195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cs-CZ" sz="2200" smtClean="0"/>
              <a:t>Vydání RoPD – po uzavření smluv s dodavateli a předložení na fond s ostatními podklady.</a:t>
            </a:r>
          </a:p>
          <a:p>
            <a:pPr eaLnBrk="1" hangingPunct="1">
              <a:spcAft>
                <a:spcPts val="1200"/>
              </a:spcAft>
            </a:pPr>
            <a:r>
              <a:rPr lang="cs-CZ" sz="2200" smtClean="0"/>
              <a:t>Předložení podkladů </a:t>
            </a:r>
            <a:r>
              <a:rPr lang="cs-CZ" sz="2200" b="1" smtClean="0"/>
              <a:t>do 12 měsíců od vydání Registračního listu</a:t>
            </a:r>
            <a:r>
              <a:rPr lang="cs-CZ" sz="2200" smtClean="0"/>
              <a:t> (podmínka Registr. Listu), 40.výzva platnost RL pouze 6 měsíců</a:t>
            </a:r>
          </a:p>
          <a:p>
            <a:pPr eaLnBrk="1" hangingPunct="1">
              <a:spcAft>
                <a:spcPts val="1200"/>
              </a:spcAft>
            </a:pPr>
            <a:r>
              <a:rPr lang="cs-CZ" sz="2200" smtClean="0"/>
              <a:t>Prodloužení možné v odůvodněných případech</a:t>
            </a:r>
          </a:p>
          <a:p>
            <a:pPr eaLnBrk="1" hangingPunct="1">
              <a:spcAft>
                <a:spcPts val="1200"/>
              </a:spcAft>
            </a:pPr>
            <a:r>
              <a:rPr lang="cs-CZ" sz="2200" smtClean="0"/>
              <a:t>Projekty spolufinancované ze SFŽP  - současně s RoPD uzavřena </a:t>
            </a:r>
            <a:r>
              <a:rPr lang="cs-CZ" sz="2200" b="1" smtClean="0"/>
              <a:t>Smlouva s fondem</a:t>
            </a:r>
            <a:r>
              <a:rPr lang="cs-CZ" sz="2200" smtClean="0"/>
              <a:t> (oblast podpory 4.1)</a:t>
            </a:r>
          </a:p>
          <a:p>
            <a:pPr eaLnBrk="1" hangingPunct="1">
              <a:spcAft>
                <a:spcPts val="1200"/>
              </a:spcAft>
            </a:pPr>
            <a:r>
              <a:rPr lang="cs-CZ" sz="2200" smtClean="0"/>
              <a:t>Oblast podpory 4.2 – pouze vydání RoPD s podmínkami poskytnutí podpory.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DB8BD2-8240-40FD-80A0-506A85BCA113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Podklady pro vydání Rozhodnutí o poskytnutí dotace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80400" cy="46799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Podklady se liší v závislosti na prioritní ose do níž projekt spadá.</a:t>
            </a:r>
          </a:p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Blíže specifikovány v Příloze č.  1 Směrnice č. 12/2012</a:t>
            </a:r>
          </a:p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Do IS BENE-FILL zanést všechna výběrová řízení spojená s realizací opatření, vybrané dodavatele a uzavřené smlouvy</a:t>
            </a:r>
          </a:p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endParaRPr lang="cs-CZ" sz="2200" smtClean="0"/>
          </a:p>
          <a:p>
            <a:pPr algn="just" eaLnBrk="1" hangingPunct="1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Po schválení projektovým manažerem zanést definici objektů pro jednotlivé zakázky.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D989C2-F346-4860-BD7F-7BF4DACF141C}" type="slidenum">
              <a:rPr lang="cs-CZ" smtClean="0"/>
              <a:pPr/>
              <a:t>6</a:t>
            </a:fld>
            <a:endParaRPr lang="cs-CZ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Podklady pro vydání Rozhodnutí o poskytnutí dotace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07375" cy="4525962"/>
          </a:xfrm>
        </p:spPr>
        <p:txBody>
          <a:bodyPr/>
          <a:lstStyle/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Nutné pečlivě vyplnit přílohy rozhodnutí v IS BENE-FILL.</a:t>
            </a:r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Zaslat na SFŽP ke kontrole jak v elektronické tak tištěné podobě.</a:t>
            </a:r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Údaje uvedené v elektronické podobě se musí shodovat s tištěnou podobou.</a:t>
            </a:r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spcBef>
                <a:spcPct val="15000"/>
              </a:spcBef>
              <a:spcAft>
                <a:spcPct val="15000"/>
              </a:spcAft>
              <a:buClr>
                <a:schemeClr val="tx1"/>
              </a:buClr>
            </a:pPr>
            <a:r>
              <a:rPr lang="cs-CZ" sz="2200" smtClean="0"/>
              <a:t>Veškeré dokumenty musí být aktuální, kompletní a podané </a:t>
            </a:r>
            <a:br>
              <a:rPr lang="cs-CZ" sz="2200" smtClean="0"/>
            </a:br>
            <a:r>
              <a:rPr lang="cs-CZ" sz="2200" smtClean="0"/>
              <a:t>k odsouhlasení pokud možno všechny najednou.</a:t>
            </a:r>
            <a:r>
              <a:rPr lang="cs-CZ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AFA1A9-373B-45C3-8A08-E7F480E8D6EF}" type="slidenum">
              <a:rPr lang="cs-CZ" smtClean="0"/>
              <a:pPr/>
              <a:t>7</a:t>
            </a:fld>
            <a:endParaRPr lang="cs-CZ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Přílohy k Rozhodnutí o poskytnutí dotace a uzavření smlouvy (v 4.2 pouze RoPD):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80400" cy="5184775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Projektová dokumentace – pokud nebyla dodána již k žádosti v dostatečném stupni (aktualizace pro stavební povolení, prováděcí dokumentace).</a:t>
            </a:r>
          </a:p>
          <a:p>
            <a:pPr algn="just" eaLnBrk="1" hangingPunct="1">
              <a:buClr>
                <a:schemeClr val="tx1"/>
              </a:buClr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Aktuální prohlášení o plátcovství DPH – s informací, zda má žadatel nárok na odpočet DPH, zda jde o ekonomickou činnost!</a:t>
            </a:r>
          </a:p>
          <a:p>
            <a:pPr marL="0" indent="0" algn="just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Závěr zjišťovacího řízení EIA – pokud podléhá</a:t>
            </a:r>
          </a:p>
          <a:p>
            <a:pPr algn="just" eaLnBrk="1" hangingPunct="1">
              <a:buClr>
                <a:schemeClr val="tx1"/>
              </a:buClr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r>
              <a:rPr lang="cs-CZ" sz="2200" dirty="0" smtClean="0"/>
              <a:t>Stavební povolení s nabytím právní moci nebo (pro oblast podpory 4. 2.) rozhodnutí o nakládání s podzemními vodami s nabytím právní moci – je-li relevantní.</a:t>
            </a:r>
          </a:p>
          <a:p>
            <a:pPr algn="just" eaLnBrk="1" hangingPunct="1">
              <a:buClr>
                <a:schemeClr val="tx1"/>
              </a:buClr>
              <a:defRPr/>
            </a:pPr>
            <a:endParaRPr lang="cs-CZ" sz="2200" dirty="0" smtClean="0"/>
          </a:p>
          <a:p>
            <a:pPr algn="just" eaLnBrk="1" hangingPunct="1">
              <a:buClr>
                <a:schemeClr val="tx1"/>
              </a:buClr>
              <a:defRPr/>
            </a:pPr>
            <a:endParaRPr lang="cs-CZ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Přílohy k Rozhodnutí o poskytnutí dotace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68313" y="1700213"/>
            <a:ext cx="8569325" cy="4383087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</a:pPr>
            <a:r>
              <a:rPr lang="cs-CZ" sz="2200" smtClean="0"/>
              <a:t>Smlouva/y o dílo, včetně položkového rozpočtu </a:t>
            </a:r>
            <a:br>
              <a:rPr lang="cs-CZ" sz="2200" smtClean="0"/>
            </a:br>
            <a:r>
              <a:rPr lang="cs-CZ" sz="2200" smtClean="0"/>
              <a:t>a finančního harmonogramu – na všechny části realizace (stavby, dodávky).</a:t>
            </a:r>
          </a:p>
          <a:p>
            <a:pPr algn="just" eaLnBrk="1" hangingPunct="1">
              <a:buClr>
                <a:schemeClr val="tx1"/>
              </a:buClr>
            </a:pPr>
            <a:endParaRPr lang="cs-CZ" sz="2200" smtClean="0"/>
          </a:p>
          <a:p>
            <a:pPr algn="just" eaLnBrk="1" hangingPunct="1">
              <a:buClr>
                <a:schemeClr val="tx1"/>
              </a:buClr>
            </a:pPr>
            <a:r>
              <a:rPr lang="cs-CZ" sz="2200" smtClean="0"/>
              <a:t>Smlouva/y na zpracování projektové dokumentace případně další projektové přípravy (organizace výběrového řízení, zpracování žádosti, zpracování zadávací dokumentace, nebo analýzy rizik atd.).</a:t>
            </a:r>
          </a:p>
          <a:p>
            <a:pPr algn="just" eaLnBrk="1" hangingPunct="1"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z="2200" smtClean="0"/>
              <a:t>Kupní smlouva/y v případě nákupu nemovitostí/pozemku.</a:t>
            </a:r>
          </a:p>
          <a:p>
            <a:pPr algn="just" eaLnBrk="1" hangingPunct="1">
              <a:buClr>
                <a:schemeClr val="tx1"/>
              </a:buClr>
            </a:pPr>
            <a:endParaRPr lang="cs-CZ" sz="2400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F64386-04C5-436D-B449-3C831BCA9B96}" type="slidenum">
              <a:rPr lang="cs-CZ" smtClean="0"/>
              <a:pPr/>
              <a:t>8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C694C3-9FD3-408A-8A09-FB23E02DB401}" type="slidenum">
              <a:rPr lang="cs-CZ" smtClean="0"/>
              <a:pPr/>
              <a:t>9</a:t>
            </a:fld>
            <a:endParaRPr lang="cs-CZ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Přílohy k Rozhodnutí o poskytnutí dotace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7991475" cy="51117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z="2200" smtClean="0"/>
              <a:t>Doklady prokazující dodržení zákona o zadávání veřejných zakázek v platném znění a Závazných pokynů pro žadatele a příjemce – kapitola Zadávací řízení (konečné verze ZD, záznam z otevírání obálek, protokol o hodnocení nabídek, vyrozumění uchazečů, vítězná nabídka případně všechny obdržené nabídky, vypořádání námitek apod.). 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cs-CZ" sz="2200" smtClean="0"/>
              <a:t>	Nejen na realizaci, i na dozor, projektovou přípravu…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z="2200" smtClean="0"/>
              <a:t>Doklad o technickém a autorském dozoru nad stavbou pokud podléhá stavebnímu zákonu v platném znění – autorizace/ oprávnění/ kvalifikace k provádění dozoru. 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z="2200" smtClean="0"/>
              <a:t>Smluvní doklady o autorském a technickém dozoru nad stavbou.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200" smtClean="0"/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z="2200" smtClean="0"/>
              <a:t>Návrh podmínek pro výběr provozovatele – podmínky pro zadávací řízení, pokud neprovozuje sám žadatel.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astní návrh">
  <a:themeElements>
    <a:clrScheme name="Vlastn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lastní návrh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lastn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Vlastní návrh">
  <a:themeElements>
    <a:clrScheme name="3_Vlastn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Vlastní návrh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Vlastn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lastn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lastn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lastn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lastn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lastn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lastn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lastn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lastn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lastn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lastn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lastn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2376</TotalTime>
  <Words>1106</Words>
  <Application>Microsoft Office PowerPoint</Application>
  <PresentationFormat>Předvádění na obrazovce (4:3)</PresentationFormat>
  <Paragraphs>170</Paragraphs>
  <Slides>20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Arial Unicode MS</vt:lpstr>
      <vt:lpstr>Wingdings</vt:lpstr>
      <vt:lpstr>JohnSans Text Pro</vt:lpstr>
      <vt:lpstr>Vlastní návrh</vt:lpstr>
      <vt:lpstr>3_Vlastní návrh</vt:lpstr>
      <vt:lpstr>Rastrový obrázek</vt:lpstr>
      <vt:lpstr>Snímek 1</vt:lpstr>
      <vt:lpstr>Představení prioritní osy 4</vt:lpstr>
      <vt:lpstr>Rozdělení finanční alokace do jednotlivých oblastí podpory</vt:lpstr>
      <vt:lpstr>Rozhodnutí o poskytnutí dotace  (RoPD) a smlouva s fondem</vt:lpstr>
      <vt:lpstr>Podklady pro vydání Rozhodnutí o poskytnutí dotace</vt:lpstr>
      <vt:lpstr>Podklady pro vydání Rozhodnutí o poskytnutí dotace</vt:lpstr>
      <vt:lpstr>Přílohy k Rozhodnutí o poskytnutí dotace a uzavření smlouvy (v 4.2 pouze RoPD):</vt:lpstr>
      <vt:lpstr>Přílohy k Rozhodnutí o poskytnutí dotace</vt:lpstr>
      <vt:lpstr>Přílohy k Rozhodnutí o poskytnutí dotace</vt:lpstr>
      <vt:lpstr>Přílohy k Rozhodnutí o poskytnutí dotace</vt:lpstr>
      <vt:lpstr>Přílohy k Rozhodnutí o poskytnutí dotace</vt:lpstr>
      <vt:lpstr>Přílohy rozhodnutí v IS BENE-FILL</vt:lpstr>
      <vt:lpstr>Nejčastější chyby při dodávání podkladů k RoPD</vt:lpstr>
      <vt:lpstr>Monitorování  projektu</vt:lpstr>
      <vt:lpstr>Závěrečné vyhodnocení akce</vt:lpstr>
      <vt:lpstr>Závěrečné vyhodnocení akce</vt:lpstr>
      <vt:lpstr>Podklady pro ZVA</vt:lpstr>
      <vt:lpstr>Podklady pro ZVA</vt:lpstr>
      <vt:lpstr>Podklady pro ZVA</vt:lpstr>
      <vt:lpstr>Snímek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mpecnova</dc:creator>
  <cp:lastModifiedBy>prace</cp:lastModifiedBy>
  <cp:revision>156</cp:revision>
  <dcterms:created xsi:type="dcterms:W3CDTF">2008-10-23T17:22:33Z</dcterms:created>
  <dcterms:modified xsi:type="dcterms:W3CDTF">2013-06-14T05:47:44Z</dcterms:modified>
</cp:coreProperties>
</file>