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970D-B9C2-4A7C-B533-B97A5390087B}" type="datetimeFigureOut">
              <a:rPr lang="cs-CZ" smtClean="0"/>
              <a:pPr/>
              <a:t>13.6.2013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3B5C2-AD78-47A7-B74D-B73902591D8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970D-B9C2-4A7C-B533-B97A5390087B}" type="datetimeFigureOut">
              <a:rPr lang="cs-CZ" smtClean="0"/>
              <a:pPr/>
              <a:t>13.6.2013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3B5C2-AD78-47A7-B74D-B73902591D8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970D-B9C2-4A7C-B533-B97A5390087B}" type="datetimeFigureOut">
              <a:rPr lang="cs-CZ" smtClean="0"/>
              <a:pPr/>
              <a:t>13.6.2013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3B5C2-AD78-47A7-B74D-B73902591D8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970D-B9C2-4A7C-B533-B97A5390087B}" type="datetimeFigureOut">
              <a:rPr lang="cs-CZ" smtClean="0"/>
              <a:pPr/>
              <a:t>13.6.2013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3B5C2-AD78-47A7-B74D-B73902591D8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970D-B9C2-4A7C-B533-B97A5390087B}" type="datetimeFigureOut">
              <a:rPr lang="cs-CZ" smtClean="0"/>
              <a:pPr/>
              <a:t>13.6.2013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3B5C2-AD78-47A7-B74D-B73902591D8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970D-B9C2-4A7C-B533-B97A5390087B}" type="datetimeFigureOut">
              <a:rPr lang="cs-CZ" smtClean="0"/>
              <a:pPr/>
              <a:t>13.6.2013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3B5C2-AD78-47A7-B74D-B73902591D8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970D-B9C2-4A7C-B533-B97A5390087B}" type="datetimeFigureOut">
              <a:rPr lang="cs-CZ" smtClean="0"/>
              <a:pPr/>
              <a:t>13.6.2013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3B5C2-AD78-47A7-B74D-B73902591D8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970D-B9C2-4A7C-B533-B97A5390087B}" type="datetimeFigureOut">
              <a:rPr lang="cs-CZ" smtClean="0"/>
              <a:pPr/>
              <a:t>13.6.2013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3B5C2-AD78-47A7-B74D-B73902591D8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970D-B9C2-4A7C-B533-B97A5390087B}" type="datetimeFigureOut">
              <a:rPr lang="cs-CZ" smtClean="0"/>
              <a:pPr/>
              <a:t>13.6.2013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3B5C2-AD78-47A7-B74D-B73902591D8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970D-B9C2-4A7C-B533-B97A5390087B}" type="datetimeFigureOut">
              <a:rPr lang="cs-CZ" smtClean="0"/>
              <a:pPr/>
              <a:t>13.6.2013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3B5C2-AD78-47A7-B74D-B73902591D8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970D-B9C2-4A7C-B533-B97A5390087B}" type="datetimeFigureOut">
              <a:rPr lang="cs-CZ" smtClean="0"/>
              <a:pPr/>
              <a:t>13.6.2013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3B5C2-AD78-47A7-B74D-B73902591D8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E970D-B9C2-4A7C-B533-B97A5390087B}" type="datetimeFigureOut">
              <a:rPr lang="cs-CZ" smtClean="0"/>
              <a:pPr/>
              <a:t>13.6.2013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3B5C2-AD78-47A7-B74D-B73902591D8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944215"/>
          </a:xfrm>
        </p:spPr>
        <p:txBody>
          <a:bodyPr>
            <a:normAutofit fontScale="90000"/>
          </a:bodyPr>
          <a:lstStyle/>
          <a:p>
            <a:r>
              <a:rPr lang="cs-CZ" sz="3100" dirty="0" smtClean="0"/>
              <a:t>Vytvoření databáze </a:t>
            </a:r>
            <a:r>
              <a:rPr lang="cs-CZ" sz="3100" dirty="0"/>
              <a:t>projektových </a:t>
            </a:r>
            <a:r>
              <a:rPr lang="cs-CZ" sz="3100" dirty="0" smtClean="0"/>
              <a:t>záměrů v rámci Spolupráce obcí Zlínska a </a:t>
            </a:r>
            <a:r>
              <a:rPr lang="cs-CZ" sz="3100" dirty="0" err="1">
                <a:solidFill>
                  <a:prstClr val="black"/>
                </a:solidFill>
              </a:rPr>
              <a:t>Stredného</a:t>
            </a:r>
            <a:r>
              <a:rPr lang="cs-CZ" sz="3100" dirty="0">
                <a:solidFill>
                  <a:prstClr val="black"/>
                </a:solidFill>
              </a:rPr>
              <a:t> </a:t>
            </a:r>
            <a:r>
              <a:rPr lang="cs-CZ" sz="3100" dirty="0" err="1" smtClean="0">
                <a:solidFill>
                  <a:prstClr val="black"/>
                </a:solidFill>
              </a:rPr>
              <a:t>Ponitria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708920"/>
            <a:ext cx="6400800" cy="3672408"/>
          </a:xfrm>
        </p:spPr>
        <p:txBody>
          <a:bodyPr/>
          <a:lstStyle/>
          <a:p>
            <a:r>
              <a:rPr lang="cs-CZ" dirty="0" smtClean="0"/>
              <a:t>RNDr. Otakar </a:t>
            </a:r>
            <a:r>
              <a:rPr lang="cs-CZ" dirty="0" err="1" smtClean="0"/>
              <a:t>Prudil</a:t>
            </a:r>
            <a:endParaRPr lang="cs-CZ" dirty="0" smtClean="0"/>
          </a:p>
        </p:txBody>
      </p:sp>
      <p:pic>
        <p:nvPicPr>
          <p:cNvPr id="4" name="Obrázek 3"/>
          <p:cNvPicPr/>
          <p:nvPr/>
        </p:nvPicPr>
        <p:blipFill>
          <a:blip r:embed="rId2" cstate="print"/>
          <a:srcRect l="24827" t="19424" r="23520" b="71084"/>
          <a:stretch>
            <a:fillRect/>
          </a:stretch>
        </p:blipFill>
        <p:spPr bwMode="auto">
          <a:xfrm>
            <a:off x="2051720" y="5949280"/>
            <a:ext cx="5199931" cy="597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5" descr="25869_107730332602571_1118093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91880" y="3212976"/>
            <a:ext cx="2132835" cy="1244154"/>
          </a:xfrm>
          <a:prstGeom prst="rect">
            <a:avLst/>
          </a:prstGeom>
        </p:spPr>
      </p:pic>
      <p:cxnSp>
        <p:nvCxnSpPr>
          <p:cNvPr id="8" name="Přímá spojovací čára 7"/>
          <p:cNvCxnSpPr/>
          <p:nvPr/>
        </p:nvCxnSpPr>
        <p:spPr>
          <a:xfrm>
            <a:off x="0" y="1700808"/>
            <a:ext cx="9144000" cy="0"/>
          </a:xfrm>
          <a:prstGeom prst="line">
            <a:avLst/>
          </a:prstGeom>
          <a:ln w="34925" cap="rnd">
            <a:solidFill>
              <a:srgbClr val="00B050"/>
            </a:solidFill>
          </a:ln>
          <a:effectLst>
            <a:outerShdw blurRad="228600" dist="63500" dir="6600000" sx="126000" sy="126000" algn="ctr" rotWithShape="0">
              <a:srgbClr val="00B050">
                <a:alpha val="51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944215"/>
          </a:xfrm>
        </p:spPr>
        <p:txBody>
          <a:bodyPr>
            <a:normAutofit/>
          </a:bodyPr>
          <a:lstStyle/>
          <a:p>
            <a:r>
              <a:rPr lang="cs-CZ" sz="3100" dirty="0" smtClean="0"/>
              <a:t>Východiska pro vytvoření databáze </a:t>
            </a:r>
            <a:r>
              <a:rPr lang="cs-CZ" sz="3100" dirty="0"/>
              <a:t>projektových </a:t>
            </a:r>
            <a:r>
              <a:rPr lang="cs-CZ" sz="3100" dirty="0" smtClean="0"/>
              <a:t>záměrů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1520" y="2060848"/>
            <a:ext cx="8640960" cy="4320480"/>
          </a:xfrm>
        </p:spPr>
        <p:txBody>
          <a:bodyPr>
            <a:normAutofit fontScale="92500"/>
          </a:bodyPr>
          <a:lstStyle/>
          <a:p>
            <a:pPr algn="l">
              <a:buFont typeface="Arial" pitchFamily="34" charset="0"/>
              <a:buChar char="•"/>
            </a:pPr>
            <a:r>
              <a:rPr lang="cs-CZ" sz="2400" dirty="0" smtClean="0">
                <a:solidFill>
                  <a:schemeClr val="tx1"/>
                </a:solidFill>
                <a:ea typeface="Calibri"/>
                <a:cs typeface="Times New Roman"/>
              </a:rPr>
              <a:t> Projektová databáze = jeden z</a:t>
            </a:r>
            <a:r>
              <a:rPr lang="cs-CZ" sz="2400" dirty="0">
                <a:solidFill>
                  <a:schemeClr val="tx1"/>
                </a:solidFill>
                <a:ea typeface="Calibri"/>
                <a:cs typeface="Times New Roman"/>
              </a:rPr>
              <a:t> hlavních výstupů projektu „Spolupráce obcí </a:t>
            </a:r>
            <a:r>
              <a:rPr lang="cs-CZ" sz="2400" dirty="0" smtClean="0">
                <a:solidFill>
                  <a:schemeClr val="tx1"/>
                </a:solidFill>
                <a:ea typeface="Calibri"/>
                <a:cs typeface="Times New Roman"/>
              </a:rPr>
              <a:t>Zlínska a </a:t>
            </a:r>
            <a:r>
              <a:rPr lang="cs-CZ" sz="2400" dirty="0" err="1">
                <a:solidFill>
                  <a:schemeClr val="tx1"/>
                </a:solidFill>
                <a:ea typeface="Calibri"/>
                <a:cs typeface="Times New Roman"/>
              </a:rPr>
              <a:t>Stredného</a:t>
            </a:r>
            <a:r>
              <a:rPr lang="cs-CZ" sz="2400" dirty="0">
                <a:solidFill>
                  <a:schemeClr val="tx1"/>
                </a:solidFill>
                <a:ea typeface="Calibri"/>
                <a:cs typeface="Times New Roman"/>
              </a:rPr>
              <a:t> </a:t>
            </a:r>
            <a:r>
              <a:rPr lang="cs-CZ" sz="2400" dirty="0" err="1">
                <a:solidFill>
                  <a:schemeClr val="tx1"/>
                </a:solidFill>
                <a:ea typeface="Calibri"/>
                <a:cs typeface="Times New Roman"/>
              </a:rPr>
              <a:t>Ponitrie</a:t>
            </a:r>
            <a:r>
              <a:rPr lang="cs-CZ" sz="2400" dirty="0" smtClean="0">
                <a:solidFill>
                  <a:schemeClr val="tx1"/>
                </a:solidFill>
                <a:ea typeface="Calibri"/>
                <a:cs typeface="Times New Roman"/>
              </a:rPr>
              <a:t>“</a:t>
            </a:r>
          </a:p>
          <a:p>
            <a:pPr algn="l"/>
            <a:endParaRPr lang="cs-CZ" sz="2400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>
              <a:buFont typeface="Arial" pitchFamily="34" charset="0"/>
              <a:buChar char="•"/>
            </a:pPr>
            <a:r>
              <a:rPr lang="cs-CZ" sz="2400" dirty="0" smtClean="0">
                <a:solidFill>
                  <a:schemeClr val="tx1"/>
                </a:solidFill>
                <a:ea typeface="Calibri"/>
                <a:cs typeface="Times New Roman"/>
              </a:rPr>
              <a:t> Existuje celá řada projektových záměrů na v příhraničí ČR i SR</a:t>
            </a:r>
          </a:p>
          <a:p>
            <a:pPr algn="l">
              <a:buFont typeface="Arial" pitchFamily="34" charset="0"/>
              <a:buChar char="•"/>
            </a:pPr>
            <a:endParaRPr lang="cs-CZ" sz="24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>
              <a:buFont typeface="Arial" pitchFamily="34" charset="0"/>
              <a:buChar char="•"/>
            </a:pPr>
            <a:r>
              <a:rPr lang="cs-CZ" sz="2400" dirty="0" smtClean="0">
                <a:solidFill>
                  <a:schemeClr val="tx1"/>
                </a:solidFill>
                <a:ea typeface="Calibri"/>
                <a:cs typeface="Times New Roman"/>
              </a:rPr>
              <a:t> Vzájemná neinformovanost o projektových záměrech na druhé straně hranice je hlavní překážkou vzájemné spolupráce a využití dotačních prostředků OPPS CZ-SK</a:t>
            </a:r>
          </a:p>
          <a:p>
            <a:pPr algn="l">
              <a:buFont typeface="Arial" pitchFamily="34" charset="0"/>
              <a:buChar char="•"/>
            </a:pPr>
            <a:endParaRPr lang="cs-CZ" sz="24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>
              <a:buFont typeface="Arial" pitchFamily="34" charset="0"/>
              <a:buChar char="•"/>
            </a:pPr>
            <a:r>
              <a:rPr lang="cs-CZ" sz="2400" dirty="0" smtClean="0">
                <a:solidFill>
                  <a:schemeClr val="tx1"/>
                </a:solidFill>
                <a:ea typeface="Calibri"/>
                <a:cs typeface="Times New Roman"/>
              </a:rPr>
              <a:t> Nové možnosti spolupráce s přeshraničním partnerem na podobných záměrech příp. inspirace potenciálního partnera bez projektového záměru</a:t>
            </a:r>
          </a:p>
          <a:p>
            <a:pPr algn="l"/>
            <a:endParaRPr lang="cs-CZ" sz="20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/>
            <a:endParaRPr lang="cs-CZ" sz="2000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/>
            <a:endParaRPr lang="cs-CZ" sz="2000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endParaRPr lang="cs-CZ" sz="2000" dirty="0">
              <a:solidFill>
                <a:schemeClr val="tx1"/>
              </a:solidFill>
              <a:cs typeface="Times New Roman"/>
            </a:endParaRPr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1700808"/>
            <a:ext cx="9144000" cy="0"/>
          </a:xfrm>
          <a:prstGeom prst="line">
            <a:avLst/>
          </a:prstGeom>
          <a:ln w="34925" cap="rnd">
            <a:solidFill>
              <a:srgbClr val="00B050"/>
            </a:solidFill>
          </a:ln>
          <a:effectLst>
            <a:outerShdw blurRad="228600" dist="63500" dir="6600000" sx="126000" sy="126000" algn="ctr" rotWithShape="0">
              <a:srgbClr val="00B050">
                <a:alpha val="51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944215"/>
          </a:xfrm>
        </p:spPr>
        <p:txBody>
          <a:bodyPr>
            <a:normAutofit/>
          </a:bodyPr>
          <a:lstStyle/>
          <a:p>
            <a:r>
              <a:rPr lang="cs-CZ" sz="3100" dirty="0" smtClean="0"/>
              <a:t>Databáze </a:t>
            </a:r>
            <a:r>
              <a:rPr lang="cs-CZ" sz="3100" dirty="0"/>
              <a:t>projektových </a:t>
            </a:r>
            <a:r>
              <a:rPr lang="cs-CZ" sz="3100" dirty="0" smtClean="0"/>
              <a:t>záměrů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1520" y="2060848"/>
            <a:ext cx="8640960" cy="432048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cs-CZ" sz="2400" dirty="0" smtClean="0">
                <a:solidFill>
                  <a:schemeClr val="tx1"/>
                </a:solidFill>
              </a:rPr>
              <a:t>Online databáze bude umístěna </a:t>
            </a:r>
            <a:r>
              <a:rPr lang="cs-CZ" sz="2400" dirty="0">
                <a:solidFill>
                  <a:schemeClr val="tx1"/>
                </a:solidFill>
              </a:rPr>
              <a:t>na webu </a:t>
            </a:r>
            <a:r>
              <a:rPr lang="cs-CZ" sz="2400" dirty="0" err="1" smtClean="0">
                <a:solidFill>
                  <a:schemeClr val="tx1"/>
                </a:solidFill>
              </a:rPr>
              <a:t>smovm.cz</a:t>
            </a:r>
            <a:endParaRPr lang="cs-CZ" sz="24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cs-CZ" sz="24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cs-CZ" sz="2400" dirty="0">
                <a:solidFill>
                  <a:schemeClr val="tx1"/>
                </a:solidFill>
              </a:rPr>
              <a:t>P</a:t>
            </a:r>
            <a:r>
              <a:rPr lang="cs-CZ" sz="2400" dirty="0" smtClean="0">
                <a:solidFill>
                  <a:schemeClr val="tx1"/>
                </a:solidFill>
              </a:rPr>
              <a:t>ro zařazení projektového záměru stačí vyplnit </a:t>
            </a:r>
            <a:r>
              <a:rPr lang="cs-CZ" sz="2400" dirty="0">
                <a:solidFill>
                  <a:schemeClr val="tx1"/>
                </a:solidFill>
              </a:rPr>
              <a:t>stručný </a:t>
            </a:r>
            <a:r>
              <a:rPr lang="cs-CZ" sz="2400" dirty="0" smtClean="0">
                <a:solidFill>
                  <a:schemeClr val="tx1"/>
                </a:solidFill>
              </a:rPr>
              <a:t>formulář</a:t>
            </a:r>
          </a:p>
          <a:p>
            <a:pPr algn="l">
              <a:buFont typeface="Arial" pitchFamily="34" charset="0"/>
              <a:buChar char="•"/>
            </a:pPr>
            <a:endParaRPr lang="cs-CZ" sz="24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cs-CZ" sz="2400" dirty="0" smtClean="0">
                <a:solidFill>
                  <a:schemeClr val="tx1"/>
                </a:solidFill>
              </a:rPr>
              <a:t>Možnost vyhledávání záměrů příhraničních partnerů podle řady   kritérií</a:t>
            </a:r>
          </a:p>
          <a:p>
            <a:pPr algn="l">
              <a:buFont typeface="Arial" pitchFamily="34" charset="0"/>
              <a:buChar char="•"/>
            </a:pPr>
            <a:endParaRPr lang="cs-CZ" sz="24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cs-CZ" sz="2400" dirty="0" smtClean="0">
                <a:solidFill>
                  <a:schemeClr val="tx1"/>
                </a:solidFill>
              </a:rPr>
              <a:t>Spuštění databáze v srpnu 2013</a:t>
            </a:r>
          </a:p>
          <a:p>
            <a:pPr algn="l">
              <a:buFont typeface="Arial" pitchFamily="34" charset="0"/>
              <a:buChar char="•"/>
            </a:pPr>
            <a:endParaRPr lang="cs-CZ" sz="2000" dirty="0">
              <a:solidFill>
                <a:schemeClr val="tx1"/>
              </a:solidFill>
              <a:cs typeface="Times New Roman"/>
            </a:endParaRPr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1700808"/>
            <a:ext cx="9144000" cy="0"/>
          </a:xfrm>
          <a:prstGeom prst="line">
            <a:avLst/>
          </a:prstGeom>
          <a:ln w="34925" cap="rnd">
            <a:solidFill>
              <a:srgbClr val="00B050"/>
            </a:solidFill>
          </a:ln>
          <a:effectLst>
            <a:outerShdw blurRad="228600" dist="63500" dir="6600000" sx="126000" sy="126000" algn="ctr" rotWithShape="0">
              <a:srgbClr val="00B050">
                <a:alpha val="51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dirty="0" smtClean="0"/>
              <a:t>Databáze </a:t>
            </a:r>
            <a:r>
              <a:rPr lang="cs-CZ" sz="3100" dirty="0"/>
              <a:t>projektových </a:t>
            </a:r>
            <a:r>
              <a:rPr lang="cs-CZ" sz="3100" dirty="0" smtClean="0"/>
              <a:t>záměrů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endParaRPr lang="cs-CZ" sz="20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>
              <a:buFont typeface="Arial" pitchFamily="34" charset="0"/>
              <a:buChar char="•"/>
            </a:pPr>
            <a:endParaRPr lang="cs-CZ" sz="20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/>
            <a:endParaRPr lang="cs-CZ" sz="2000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/>
            <a:endParaRPr lang="cs-CZ" sz="2000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endParaRPr lang="cs-CZ" sz="2000" dirty="0">
              <a:solidFill>
                <a:schemeClr val="tx1"/>
              </a:solidFill>
              <a:cs typeface="Times New Roman"/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>
          <a:xfrm>
            <a:off x="755576" y="2060848"/>
            <a:ext cx="4038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400" b="1" dirty="0" smtClean="0"/>
              <a:t>Sběr projektových záměrů:</a:t>
            </a:r>
          </a:p>
          <a:p>
            <a:pPr>
              <a:buNone/>
            </a:pPr>
            <a:endParaRPr lang="cs-CZ" sz="2400" b="1" dirty="0" smtClean="0"/>
          </a:p>
          <a:p>
            <a:r>
              <a:rPr lang="cs-CZ" sz="2400" dirty="0" smtClean="0"/>
              <a:t>přes webový formulář po</a:t>
            </a:r>
          </a:p>
          <a:p>
            <a:pPr>
              <a:buNone/>
            </a:pPr>
            <a:r>
              <a:rPr lang="cs-CZ" sz="2400" dirty="0" smtClean="0"/>
              <a:t>     spuštění databáze </a:t>
            </a:r>
          </a:p>
          <a:p>
            <a:pPr>
              <a:buNone/>
            </a:pPr>
            <a:endParaRPr lang="cs-CZ" sz="2400" dirty="0"/>
          </a:p>
          <a:p>
            <a:r>
              <a:rPr lang="cs-CZ" sz="2400" dirty="0" smtClean="0"/>
              <a:t>vyplněním vytištěných</a:t>
            </a:r>
          </a:p>
          <a:p>
            <a:pPr>
              <a:buNone/>
            </a:pPr>
            <a:r>
              <a:rPr lang="cs-CZ" sz="2400" dirty="0" smtClean="0"/>
              <a:t>     dotazníků</a:t>
            </a:r>
            <a:endParaRPr lang="cs-CZ" sz="2400" dirty="0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1700808"/>
            <a:ext cx="9144000" cy="0"/>
          </a:xfrm>
          <a:prstGeom prst="line">
            <a:avLst/>
          </a:prstGeom>
          <a:ln w="34925" cap="rnd">
            <a:solidFill>
              <a:srgbClr val="00B050"/>
            </a:solidFill>
          </a:ln>
          <a:effectLst>
            <a:outerShdw blurRad="228600" dist="63500" dir="6600000" sx="126000" sy="126000" algn="ctr" rotWithShape="0">
              <a:srgbClr val="00B050">
                <a:alpha val="51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ázek 6"/>
          <p:cNvPicPr/>
          <p:nvPr/>
        </p:nvPicPr>
        <p:blipFill>
          <a:blip r:embed="rId2" cstate="print"/>
          <a:srcRect l="25725" t="9832" r="40612" b="13186"/>
          <a:stretch>
            <a:fillRect/>
          </a:stretch>
        </p:blipFill>
        <p:spPr bwMode="auto">
          <a:xfrm>
            <a:off x="4860032" y="1871388"/>
            <a:ext cx="3491901" cy="498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Šipka doprava 8"/>
          <p:cNvSpPr/>
          <p:nvPr/>
        </p:nvSpPr>
        <p:spPr>
          <a:xfrm>
            <a:off x="3563888" y="3573016"/>
            <a:ext cx="432048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944215"/>
          </a:xfrm>
        </p:spPr>
        <p:txBody>
          <a:bodyPr>
            <a:normAutofit/>
          </a:bodyPr>
          <a:lstStyle/>
          <a:p>
            <a:r>
              <a:rPr lang="cs-CZ" sz="3100" dirty="0" smtClean="0"/>
              <a:t>Konec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1520" y="2060848"/>
            <a:ext cx="8640960" cy="4320480"/>
          </a:xfrm>
        </p:spPr>
        <p:txBody>
          <a:bodyPr>
            <a:normAutofit/>
          </a:bodyPr>
          <a:lstStyle/>
          <a:p>
            <a:endParaRPr lang="cs-CZ" sz="3600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endParaRPr lang="cs-CZ" sz="3600" dirty="0">
              <a:solidFill>
                <a:schemeClr val="tx1"/>
              </a:solidFill>
              <a:ea typeface="Calibri"/>
              <a:cs typeface="Times New Roman"/>
            </a:endParaRPr>
          </a:p>
          <a:p>
            <a:r>
              <a:rPr lang="cs-CZ" sz="3600" dirty="0" smtClean="0">
                <a:solidFill>
                  <a:schemeClr val="tx1"/>
                </a:solidFill>
                <a:ea typeface="Calibri"/>
                <a:cs typeface="Times New Roman"/>
              </a:rPr>
              <a:t>Děkuji za pozornost</a:t>
            </a:r>
          </a:p>
          <a:p>
            <a:pPr algn="l"/>
            <a:endParaRPr lang="cs-CZ" sz="2000" dirty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/>
            <a:endParaRPr lang="cs-CZ" sz="2000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pPr algn="l"/>
            <a:endParaRPr lang="cs-CZ" sz="2000" dirty="0" smtClean="0">
              <a:solidFill>
                <a:schemeClr val="tx1"/>
              </a:solidFill>
              <a:ea typeface="Calibri"/>
              <a:cs typeface="Times New Roman"/>
            </a:endParaRPr>
          </a:p>
          <a:p>
            <a:endParaRPr lang="cs-CZ" sz="2000" dirty="0">
              <a:solidFill>
                <a:schemeClr val="tx1"/>
              </a:solidFill>
              <a:cs typeface="Times New Roman"/>
            </a:endParaRPr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1700808"/>
            <a:ext cx="9144000" cy="0"/>
          </a:xfrm>
          <a:prstGeom prst="line">
            <a:avLst/>
          </a:prstGeom>
          <a:ln w="34925" cap="rnd">
            <a:solidFill>
              <a:srgbClr val="00B050"/>
            </a:solidFill>
          </a:ln>
          <a:effectLst>
            <a:outerShdw blurRad="228600" dist="63500" dir="6600000" sx="126000" sy="126000" algn="ctr" rotWithShape="0">
              <a:srgbClr val="00B050">
                <a:alpha val="51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81</Words>
  <Application>Microsoft Office PowerPoint</Application>
  <PresentationFormat>Předvádění na obrazovce (4:3)</PresentationFormat>
  <Paragraphs>37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Vytvoření databáze projektových záměrů v rámci Spolupráce obcí Zlínska a Stredného Ponitria  </vt:lpstr>
      <vt:lpstr>Východiska pro vytvoření databáze projektových záměrů   </vt:lpstr>
      <vt:lpstr>Databáze projektových záměrů   </vt:lpstr>
      <vt:lpstr>Databáze projektových záměrů   </vt:lpstr>
      <vt:lpstr>Konec  </vt:lpstr>
    </vt:vector>
  </TitlesOfParts>
  <Company>RRAVM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Vytvoření databáze projektových záměrů v rámci Spolupráce obcí Zlínska a Stredného Ponitrie  </dc:title>
  <dc:creator>Filip Kučera</dc:creator>
  <cp:lastModifiedBy>a</cp:lastModifiedBy>
  <cp:revision>14</cp:revision>
  <dcterms:created xsi:type="dcterms:W3CDTF">2013-06-11T13:19:50Z</dcterms:created>
  <dcterms:modified xsi:type="dcterms:W3CDTF">2013-06-13T06:21:43Z</dcterms:modified>
</cp:coreProperties>
</file>